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sldIdLst>
    <p:sldId id="383" r:id="rId2"/>
    <p:sldId id="351" r:id="rId3"/>
    <p:sldId id="354" r:id="rId4"/>
    <p:sldId id="355" r:id="rId5"/>
    <p:sldId id="361" r:id="rId6"/>
    <p:sldId id="358" r:id="rId7"/>
    <p:sldId id="378" r:id="rId8"/>
    <p:sldId id="362" r:id="rId9"/>
    <p:sldId id="342" r:id="rId10"/>
    <p:sldId id="365" r:id="rId11"/>
    <p:sldId id="367" r:id="rId12"/>
    <p:sldId id="368" r:id="rId13"/>
    <p:sldId id="379" r:id="rId14"/>
    <p:sldId id="366" r:id="rId15"/>
    <p:sldId id="381" r:id="rId16"/>
    <p:sldId id="372" r:id="rId17"/>
    <p:sldId id="373" r:id="rId18"/>
    <p:sldId id="374" r:id="rId19"/>
    <p:sldId id="375" r:id="rId20"/>
    <p:sldId id="376" r:id="rId21"/>
    <p:sldId id="377" r:id="rId22"/>
    <p:sldId id="382" r:id="rId23"/>
    <p:sldId id="33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9933FF"/>
    <a:srgbClr val="5F5F5F"/>
    <a:srgbClr val="FF0000"/>
    <a:srgbClr val="FF66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911" autoAdjust="0"/>
  </p:normalViewPr>
  <p:slideViewPr>
    <p:cSldViewPr>
      <p:cViewPr varScale="1">
        <p:scale>
          <a:sx n="80" d="100"/>
          <a:sy n="80" d="100"/>
        </p:scale>
        <p:origin x="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000050D-7BB9-4CB1-B425-CB0AAA736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533740-7145-431D-858F-CCD910674F69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6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C23275D-5191-4CDF-8A48-F331D4327DF8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367B7B-9C39-4614-91B8-DF8E4EC1373F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3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1D7AA6-C19F-4C2F-A92A-F775C484363D}" type="slidenum">
              <a:rPr 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9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3DB80-0C3A-4002-A50A-8BBEA3676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9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262F7-64A7-42AE-A9E0-F5AB4FA88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9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41FF-FC15-4AE1-AC0E-D55341E112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5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4BD15-3F41-45A7-B80F-B27B1428D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1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600201"/>
            <a:ext cx="4044462" cy="4525963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5705-39F4-40F5-8D21-581BEAC7A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452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07912-47E7-434A-A036-D8CE7437D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CCA1-1C4E-4C01-9770-E20F99437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A6BD9-6C42-4613-93DE-A90865838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5E11B-775C-4E0B-88D3-F83270264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1038-FEF7-4A73-874E-30EF8332C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34853-6401-4E15-8B0E-857355935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1A2DA-FF22-496D-803C-62F3D39F8F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40D60-EF25-4CF4-8035-91EB6B5BC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7C35D96-4AB2-40C9-ACA1-AAE0039F87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11" Type="http://schemas.openxmlformats.org/officeDocument/2006/relationships/image" Target="../media/image8.jpeg"/><Relationship Id="rId5" Type="http://schemas.openxmlformats.org/officeDocument/2006/relationships/image" Target="../media/image6.wmf"/><Relationship Id="rId10" Type="http://schemas.openxmlformats.org/officeDocument/2006/relationships/slide" Target="slide2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5" Type="http://schemas.openxmlformats.org/officeDocument/2006/relationships/image" Target="../media/image6.wmf"/><Relationship Id="rId10" Type="http://schemas.openxmlformats.org/officeDocument/2006/relationships/slide" Target="slide2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gif"/><Relationship Id="rId11" Type="http://schemas.openxmlformats.org/officeDocument/2006/relationships/image" Target="../media/image8.jpeg"/><Relationship Id="rId5" Type="http://schemas.openxmlformats.org/officeDocument/2006/relationships/image" Target="../media/image6.wmf"/><Relationship Id="rId10" Type="http://schemas.openxmlformats.org/officeDocument/2006/relationships/slide" Target="slide2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uocg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905000" y="76200"/>
            <a:ext cx="594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872318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GDBVMT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a-DK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Những  </a:t>
            </a:r>
            <a:r>
              <a:rPr lang="da-DK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năng lực phát triển cho HS</a:t>
            </a:r>
            <a:r>
              <a:rPr lang="da-DK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NL </a:t>
            </a:r>
            <a:r>
              <a:rPr lang="da-DK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hợp tác NL giao </a:t>
            </a:r>
            <a:r>
              <a:rPr lang="da-DK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tiếp, NL </a:t>
            </a:r>
            <a:r>
              <a:rPr lang="da-DK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tư duy</a:t>
            </a:r>
            <a:r>
              <a:rPr lang="da-DK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NL </a:t>
            </a:r>
            <a:r>
              <a:rPr lang="da-DK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vận dụng kiến thức vào thực tiễn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71800" y="976313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lượng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8609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14313" y="3857625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- Chiếc cặp thay đổi vị trí là do đâu?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90488" y="3608388"/>
            <a:ext cx="8458200" cy="1016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Times New Roman" panose="02020603050405020304" pitchFamily="18" charset="0"/>
              <a:buChar char="→"/>
            </a:pPr>
            <a:r>
              <a:rPr lang="en-US" sz="2800">
                <a:solidFill>
                  <a:schemeClr val="tx1"/>
                </a:solidFill>
              </a:rPr>
              <a:t> Khi ta dùng tay nhấc chiếc cặp, tay ta đã cung cấp cho cặp sách một </a:t>
            </a:r>
            <a:r>
              <a:rPr lang="en-US" sz="3200" b="1">
                <a:solidFill>
                  <a:srgbClr val="FF0000"/>
                </a:solidFill>
              </a:rPr>
              <a:t>năng lượng </a:t>
            </a:r>
            <a:r>
              <a:rPr lang="en-US" sz="2800">
                <a:solidFill>
                  <a:schemeClr val="tx1"/>
                </a:solidFill>
              </a:rPr>
              <a:t>giúp cho nó thay đổi vị trí. 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381000" y="228600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1"/>
                </a:solidFill>
              </a:rPr>
              <a:t>- Chiếc cặp sách đang nằm yên trên bàn.</a:t>
            </a:r>
          </a:p>
          <a:p>
            <a:pPr eaLnBrk="1" hangingPunct="1"/>
            <a:r>
              <a:rPr lang="en-US" sz="2800">
                <a:solidFill>
                  <a:schemeClr val="tx1"/>
                </a:solidFill>
              </a:rPr>
              <a:t>Làm thế nào để đưa nó lên cao?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304800" y="16764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*Thí nghiệm 1: với chiếc cặp sách:</a:t>
            </a:r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200" y="2274888"/>
            <a:ext cx="8458200" cy="95408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- Có thể dùng tay nhấc chiếc cặp hoặc dùng que móc vào quai cặp rồi nhấc lên...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  <p:bldP spid="119818" grpId="0" animBg="1"/>
      <p:bldP spid="11981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81000" y="4100513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- Do đâu mà ngọn nến toả nhiệt và phát ra ánh sáng?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66FF"/>
                </a:solidFill>
              </a:rPr>
              <a:t>Thí nghiệm 2: với ngọn nến: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17513" y="248285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- Khi thắp nến, quan sát xung quanh và đưa tay lên phía trên em thấy gì?</a:t>
            </a: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342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4000" y="2355850"/>
            <a:ext cx="8382000" cy="12001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chemeClr val="accent2"/>
                </a:solidFill>
                <a:cs typeface="Times New Roman" panose="02020603050405020304" pitchFamily="18" charset="0"/>
              </a:rPr>
              <a:t>Khi thắp nến, nến toả nhiệt và phát ra ánh sáng.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4000" y="3989388"/>
            <a:ext cx="8382000" cy="12604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>
                <a:solidFill>
                  <a:schemeClr val="tx1"/>
                </a:solidFill>
              </a:rPr>
              <a:t> Nến bị đốt cháy đã cung cấp </a:t>
            </a:r>
            <a:r>
              <a:rPr lang="en-US" sz="4000" b="1">
                <a:solidFill>
                  <a:srgbClr val="FF0000"/>
                </a:solidFill>
              </a:rPr>
              <a:t>năng lượng </a:t>
            </a:r>
            <a:r>
              <a:rPr lang="en-US" sz="3600">
                <a:solidFill>
                  <a:schemeClr val="tx1"/>
                </a:solidFill>
              </a:rPr>
              <a:t>cho việc phát sáng và toả nhiệt.</a:t>
            </a:r>
            <a:endParaRPr lang="en-US" altLang="en-US" sz="360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0" grpId="0"/>
      <p:bldP spid="1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>
            <a:spLocks noChangeArrowheads="1"/>
          </p:cNvSpPr>
          <p:nvPr/>
        </p:nvSpPr>
        <p:spPr bwMode="auto">
          <a:xfrm>
            <a:off x="2057400" y="5334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/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1676400" y="1295400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/>
          </a:p>
        </p:txBody>
      </p:sp>
      <p:sp>
        <p:nvSpPr>
          <p:cNvPr id="15364" name="Text Box 17"/>
          <p:cNvSpPr txBox="1">
            <a:spLocks noChangeArrowheads="1"/>
          </p:cNvSpPr>
          <p:nvPr/>
        </p:nvSpPr>
        <p:spPr bwMode="auto">
          <a:xfrm>
            <a:off x="1676400" y="12192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/>
          </a:p>
        </p:txBody>
      </p:sp>
      <p:sp>
        <p:nvSpPr>
          <p:cNvPr id="15365" name="Text Box 19"/>
          <p:cNvSpPr txBox="1">
            <a:spLocks noChangeArrowheads="1"/>
          </p:cNvSpPr>
          <p:nvPr/>
        </p:nvSpPr>
        <p:spPr bwMode="auto">
          <a:xfrm>
            <a:off x="76200" y="12192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Thí nghiệm 3: với các đồ chơi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304800" y="1752600"/>
            <a:ext cx="6781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>
                <a:solidFill>
                  <a:schemeClr val="tx1"/>
                </a:solidFill>
              </a:rPr>
              <a:t>Khi chưa lắp pin, bật công tắc của đồ chơi, chúng  có hoạt động không?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366713" y="2706688"/>
            <a:ext cx="6248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- Khi lắp pin vào các đồ chơi và bật công tắc thì hiện tượng gì xảy ra?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19100" y="4510088"/>
            <a:ext cx="7048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</a:rPr>
              <a:t>- Nhờ đâu mà các đồ chơi này hoạt động?</a:t>
            </a: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3657600" y="381000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Khoa học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370" name="Text Box 21"/>
          <p:cNvSpPr txBox="1">
            <a:spLocks noChangeArrowheads="1"/>
          </p:cNvSpPr>
          <p:nvPr/>
        </p:nvSpPr>
        <p:spPr bwMode="auto">
          <a:xfrm>
            <a:off x="3048000" y="762000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Năng lượng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Thứ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ngày</a:t>
            </a:r>
            <a:r>
              <a:rPr lang="en-US" sz="2400" b="1" dirty="0">
                <a:solidFill>
                  <a:schemeClr val="tx1"/>
                </a:solidFill>
              </a:rPr>
              <a:t> 26  </a:t>
            </a:r>
            <a:r>
              <a:rPr lang="en-US" sz="2400" b="1" dirty="0" err="1">
                <a:solidFill>
                  <a:schemeClr val="tx1"/>
                </a:solidFill>
              </a:rPr>
              <a:t>tháng</a:t>
            </a:r>
            <a:r>
              <a:rPr lang="en-US" sz="2400" b="1" dirty="0">
                <a:solidFill>
                  <a:schemeClr val="tx1"/>
                </a:solidFill>
              </a:rPr>
              <a:t> 1 </a:t>
            </a: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2022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8600" y="1716088"/>
            <a:ext cx="8382000" cy="224631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chemeClr val="accent2"/>
                </a:solidFill>
              </a:rPr>
              <a:t>Khi chưa lắp pin vào đồ chơi,  chúng sẽ không hoạt động.</a:t>
            </a:r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chemeClr val="accent2"/>
                </a:solidFill>
              </a:rPr>
              <a:t>Khi lắp pin vào chúng sẽ hoạt động, đèn sáng và có nhạc …</a:t>
            </a:r>
          </a:p>
          <a:p>
            <a:pPr eaLnBrk="1" hangingPunct="1">
              <a:buFontTx/>
              <a:buChar char="-"/>
            </a:pP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65113" y="4275138"/>
            <a:ext cx="8382000" cy="1447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Times New Roman" pitchFamily="18" charset="0"/>
              <a:buChar char="→"/>
              <a:defRPr/>
            </a:pPr>
            <a:r>
              <a:rPr lang="en-US" sz="2800" smtClean="0">
                <a:solidFill>
                  <a:srgbClr val="CC3300"/>
                </a:solidFill>
              </a:rPr>
              <a:t> Nhờ điện do pin sinh ra đã cung cấp </a:t>
            </a:r>
            <a:r>
              <a:rPr lang="en-US" sz="3200" b="1" smtClean="0">
                <a:solidFill>
                  <a:schemeClr val="tx1"/>
                </a:solidFill>
              </a:rPr>
              <a:t>năng lượng </a:t>
            </a:r>
            <a:r>
              <a:rPr lang="en-US" sz="2800" smtClean="0">
                <a:solidFill>
                  <a:srgbClr val="CC3300"/>
                </a:solidFill>
              </a:rPr>
              <a:t>làm cho đồ chơi hoạt động. </a:t>
            </a:r>
          </a:p>
          <a:p>
            <a:pPr marL="571500" indent="-571500" eaLnBrk="1" hangingPunct="1">
              <a:buFontTx/>
              <a:buChar char="-"/>
              <a:defRPr/>
            </a:pPr>
            <a:endParaRPr lang="en-US" altLang="en-US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/>
      <p:bldP spid="58391" grpId="0"/>
      <p:bldP spid="58393" grpId="0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uocg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388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207963" y="1295400"/>
            <a:ext cx="1392237" cy="9159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472F"/>
              </a:gs>
              <a:gs pos="50000">
                <a:srgbClr val="FF9966"/>
              </a:gs>
              <a:gs pos="100000">
                <a:srgbClr val="76472F"/>
              </a:gs>
            </a:gsLst>
            <a:lin ang="5400000" scaled="1"/>
          </a:gra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2362200"/>
            <a:ext cx="8686800" cy="1016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Times New Roman" panose="02020603050405020304" pitchFamily="18" charset="0"/>
              <a:buChar char="→"/>
            </a:pPr>
            <a:r>
              <a:rPr lang="en-US" sz="2800">
                <a:solidFill>
                  <a:schemeClr val="tx1"/>
                </a:solidFill>
              </a:rPr>
              <a:t>Chiếc cặp thay đổi vị trí là nhờ </a:t>
            </a:r>
            <a:r>
              <a:rPr lang="en-US" sz="3200" b="1">
                <a:solidFill>
                  <a:srgbClr val="FF0000"/>
                </a:solidFill>
              </a:rPr>
              <a:t>năng lượng</a:t>
            </a:r>
            <a:r>
              <a:rPr lang="en-US" sz="2800">
                <a:solidFill>
                  <a:schemeClr val="tx1"/>
                </a:solidFill>
              </a:rPr>
              <a:t> do tay ta cung cấp.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4000" y="3505200"/>
            <a:ext cx="8661400" cy="11382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>
                <a:solidFill>
                  <a:schemeClr val="tx1"/>
                </a:solidFill>
              </a:rPr>
              <a:t>Nến phát sáng và toả nhiệt</a:t>
            </a:r>
            <a:r>
              <a:rPr lang="en-US" sz="320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nhờ </a:t>
            </a:r>
            <a:r>
              <a:rPr lang="en-US" sz="3600" b="1">
                <a:solidFill>
                  <a:srgbClr val="FF0000"/>
                </a:solidFill>
              </a:rPr>
              <a:t>năng lượng </a:t>
            </a:r>
            <a:r>
              <a:rPr lang="en-US" sz="3200">
                <a:solidFill>
                  <a:schemeClr val="tx1"/>
                </a:solidFill>
              </a:rPr>
              <a:t>khi ta đốt cháy nến.</a:t>
            </a:r>
            <a:endParaRPr lang="en-US" altLang="en-US" sz="320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5113" y="4800600"/>
            <a:ext cx="8382000" cy="16319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Times New Roman" pitchFamily="18" charset="0"/>
              <a:buChar char="→"/>
              <a:defRPr/>
            </a:pP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Đ</a:t>
            </a:r>
            <a:r>
              <a:rPr lang="en-US" sz="3200" smtClean="0">
                <a:solidFill>
                  <a:schemeClr val="tx1"/>
                </a:solidFill>
              </a:rPr>
              <a:t>ồ </a:t>
            </a:r>
            <a:r>
              <a:rPr lang="en-US" sz="3200">
                <a:solidFill>
                  <a:schemeClr val="tx1"/>
                </a:solidFill>
              </a:rPr>
              <a:t>chơi hoạt động </a:t>
            </a:r>
            <a:r>
              <a:rPr lang="en-US" sz="3200" smtClean="0">
                <a:solidFill>
                  <a:schemeClr val="tx1"/>
                </a:solidFill>
              </a:rPr>
              <a:t>nhờ </a:t>
            </a:r>
            <a:r>
              <a:rPr lang="en-US" sz="3600" b="1" smtClean="0">
                <a:solidFill>
                  <a:srgbClr val="FF0000"/>
                </a:solidFill>
              </a:rPr>
              <a:t>năng lượng </a:t>
            </a:r>
            <a:r>
              <a:rPr lang="en-US" sz="3600" smtClean="0">
                <a:solidFill>
                  <a:schemeClr val="tx1"/>
                </a:solidFill>
              </a:rPr>
              <a:t>điện </a:t>
            </a:r>
            <a:r>
              <a:rPr lang="en-US" sz="3200" smtClean="0">
                <a:solidFill>
                  <a:schemeClr val="tx1"/>
                </a:solidFill>
              </a:rPr>
              <a:t>do pin sinh ra.</a:t>
            </a:r>
          </a:p>
          <a:p>
            <a:pPr marL="571500" indent="-571500" eaLnBrk="1" hangingPunct="1">
              <a:buFontTx/>
              <a:buChar char="-"/>
              <a:defRPr/>
            </a:pPr>
            <a:endParaRPr lang="en-US" altLang="en-US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uocg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6200" y="1676400"/>
            <a:ext cx="8991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Qua các trường hợp trên, em thấy các vật muốn biến đổi cần có điều kiện gì?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4800" y="3895725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6200" y="1716088"/>
            <a:ext cx="8763000" cy="25860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làm cho các vật xung quanh biến đổi cần phải có </a:t>
            </a:r>
            <a:r>
              <a:rPr lang="en-US" altLang="en-US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</a:t>
            </a:r>
            <a:r>
              <a:rPr lang="en-US" altLang="en-US" sz="5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5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0" y="1408113"/>
            <a:ext cx="8991600" cy="95408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Hãy nói tên một số nguồn cung cấp năng lượng cho hoạt động của con người, động vật, máy móc,…?</a:t>
            </a:r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4800600" y="3200400"/>
            <a:ext cx="4114800" cy="1600200"/>
            <a:chOff x="3024" y="1920"/>
            <a:chExt cx="2592" cy="1056"/>
          </a:xfrm>
        </p:grpSpPr>
        <p:pic>
          <p:nvPicPr>
            <p:cNvPr id="18452" name="Picture 12" descr="IMG_000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4800600" y="4876800"/>
            <a:ext cx="4114800" cy="1905000"/>
            <a:chOff x="3024" y="3024"/>
            <a:chExt cx="2592" cy="1200"/>
          </a:xfrm>
        </p:grpSpPr>
        <p:pic>
          <p:nvPicPr>
            <p:cNvPr id="18450" name="Picture 15" descr="IMG_0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3505200" y="58674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457200" y="23622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tx1"/>
                </a:solidFill>
              </a:rPr>
              <a:t>Làm việc theo cặp (2 phút)</a:t>
            </a:r>
          </a:p>
        </p:txBody>
      </p:sp>
      <p:sp>
        <p:nvSpPr>
          <p:cNvPr id="18439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440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8442" name="Group 7"/>
          <p:cNvGrpSpPr>
            <a:grpSpLocks/>
          </p:cNvGrpSpPr>
          <p:nvPr/>
        </p:nvGrpSpPr>
        <p:grpSpPr bwMode="auto">
          <a:xfrm>
            <a:off x="271463" y="3200400"/>
            <a:ext cx="4300537" cy="3565525"/>
            <a:chOff x="192" y="1920"/>
            <a:chExt cx="2736" cy="2256"/>
          </a:xfrm>
        </p:grpSpPr>
        <p:pic>
          <p:nvPicPr>
            <p:cNvPr id="18448" name="Picture 8" descr="Picture 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Oval 9"/>
            <p:cNvSpPr>
              <a:spLocks noChangeArrowheads="1"/>
            </p:cNvSpPr>
            <p:nvPr/>
          </p:nvSpPr>
          <p:spPr bwMode="auto">
            <a:xfrm>
              <a:off x="336" y="3888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1676400" y="5319713"/>
            <a:ext cx="952500" cy="1143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3505200" y="4156075"/>
            <a:ext cx="952500" cy="1143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33"/>
          <p:cNvSpPr>
            <a:spLocks noChangeArrowheads="1"/>
          </p:cNvSpPr>
          <p:nvPr/>
        </p:nvSpPr>
        <p:spPr bwMode="auto">
          <a:xfrm>
            <a:off x="2611438" y="4178300"/>
            <a:ext cx="427037" cy="8001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 rot="-1332934">
            <a:off x="3119438" y="3387725"/>
            <a:ext cx="339725" cy="79851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1676400" y="3551238"/>
            <a:ext cx="476250" cy="1143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83986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7"/>
          <p:cNvGrpSpPr>
            <a:grpSpLocks/>
          </p:cNvGrpSpPr>
          <p:nvPr/>
        </p:nvGrpSpPr>
        <p:grpSpPr bwMode="auto">
          <a:xfrm>
            <a:off x="1295400" y="1538288"/>
            <a:ext cx="6096000" cy="3429000"/>
            <a:chOff x="192" y="1920"/>
            <a:chExt cx="2736" cy="2256"/>
          </a:xfrm>
        </p:grpSpPr>
        <p:pic>
          <p:nvPicPr>
            <p:cNvPr id="19485" name="Picture 8" descr="Picture 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6" name="Oval 9"/>
            <p:cNvSpPr>
              <a:spLocks noChangeArrowheads="1"/>
            </p:cNvSpPr>
            <p:nvPr/>
          </p:nvSpPr>
          <p:spPr bwMode="auto">
            <a:xfrm>
              <a:off x="336" y="3888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tx1"/>
                  </a:solidFill>
                </a:rPr>
                <a:t>3</a:t>
              </a:r>
            </a:p>
          </p:txBody>
        </p:sp>
      </p:grpSp>
      <p:graphicFrame>
        <p:nvGraphicFramePr>
          <p:cNvPr id="69642" name="Group 10"/>
          <p:cNvGraphicFramePr>
            <a:graphicFrameLocks noGrp="1"/>
          </p:cNvGraphicFramePr>
          <p:nvPr/>
        </p:nvGraphicFramePr>
        <p:xfrm>
          <a:off x="381000" y="5272088"/>
          <a:ext cx="8763000" cy="1066800"/>
        </p:xfrm>
        <a:graphic>
          <a:graphicData uri="http://schemas.openxmlformats.org/drawingml/2006/table">
            <a:tbl>
              <a:tblPr/>
              <a:tblGrid>
                <a:gridCol w="3989388"/>
                <a:gridCol w="4773612"/>
              </a:tblGrid>
              <a:tr h="13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Hoạt động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Nguồn năng lượng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381000" y="58054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Bác nông dân gánh lúa.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4457700" y="5807075"/>
            <a:ext cx="514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Thức ăn, nước </a:t>
            </a:r>
            <a:r>
              <a:rPr lang="en-US" altLang="en-US" sz="2800" smtClean="0">
                <a:solidFill>
                  <a:schemeClr val="tx1"/>
                </a:solidFill>
              </a:rPr>
              <a:t>uống…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533400" y="58816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     Chim đang bay.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381000" y="5805488"/>
            <a:ext cx="396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Máy cày đang làm đất.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572000" y="5830888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Dầu, xăng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838200" y="58054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  Xe máy chạy.  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4457700" y="5791200"/>
            <a:ext cx="136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Xăng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4343400" y="5791199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Thức ăn, nước </a:t>
            </a:r>
            <a:r>
              <a:rPr lang="en-US" altLang="en-US" sz="2800" smtClean="0">
                <a:solidFill>
                  <a:schemeClr val="tx1"/>
                </a:solidFill>
              </a:rPr>
              <a:t>uống…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19478" name="Oval 30"/>
          <p:cNvSpPr>
            <a:spLocks noChangeArrowheads="1"/>
          </p:cNvSpPr>
          <p:nvPr/>
        </p:nvSpPr>
        <p:spPr bwMode="auto">
          <a:xfrm>
            <a:off x="5257800" y="2071688"/>
            <a:ext cx="838200" cy="762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9" name="Oval 31"/>
          <p:cNvSpPr>
            <a:spLocks noChangeArrowheads="1"/>
          </p:cNvSpPr>
          <p:nvPr/>
        </p:nvSpPr>
        <p:spPr bwMode="auto">
          <a:xfrm>
            <a:off x="4572000" y="2605088"/>
            <a:ext cx="838200" cy="762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0" name="Oval 32"/>
          <p:cNvSpPr>
            <a:spLocks noChangeArrowheads="1"/>
          </p:cNvSpPr>
          <p:nvPr/>
        </p:nvSpPr>
        <p:spPr bwMode="auto">
          <a:xfrm>
            <a:off x="6248400" y="2605088"/>
            <a:ext cx="838200" cy="762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1" name="Oval 33"/>
          <p:cNvSpPr>
            <a:spLocks noChangeArrowheads="1"/>
          </p:cNvSpPr>
          <p:nvPr/>
        </p:nvSpPr>
        <p:spPr bwMode="auto">
          <a:xfrm>
            <a:off x="2743200" y="3671888"/>
            <a:ext cx="2133600" cy="11430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2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483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484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69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3" grpId="0"/>
      <p:bldP spid="69653" grpId="1"/>
      <p:bldP spid="69654" grpId="0"/>
      <p:bldP spid="69654" grpId="1"/>
      <p:bldP spid="69655" grpId="0"/>
      <p:bldP spid="69657" grpId="0"/>
      <p:bldP spid="69657" grpId="1"/>
      <p:bldP spid="69658" grpId="0"/>
      <p:bldP spid="69658" grpId="1"/>
      <p:bldP spid="69659" grpId="0"/>
      <p:bldP spid="69659" grpId="1"/>
      <p:bldP spid="69660" grpId="0"/>
      <p:bldP spid="69660" grpId="1"/>
      <p:bldP spid="696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45" name="Group 85"/>
          <p:cNvGraphicFramePr>
            <a:graphicFrameLocks noGrp="1"/>
          </p:cNvGraphicFramePr>
          <p:nvPr/>
        </p:nvGraphicFramePr>
        <p:xfrm>
          <a:off x="0" y="5653088"/>
          <a:ext cx="8763000" cy="1036638"/>
        </p:xfrm>
        <a:graphic>
          <a:graphicData uri="http://schemas.openxmlformats.org/drawingml/2006/table">
            <a:tbl>
              <a:tblPr/>
              <a:tblGrid>
                <a:gridCol w="3989388"/>
                <a:gridCol w="4773612"/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Hoạt động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Nguồn năng lượng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93" name="Picture 87" descr="IMG_0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8B92"/>
              </a:clrFrom>
              <a:clrTo>
                <a:srgbClr val="908B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69693" r="51122" b="11894"/>
          <a:stretch>
            <a:fillRect/>
          </a:stretch>
        </p:blipFill>
        <p:spPr bwMode="auto">
          <a:xfrm>
            <a:off x="228600" y="1233488"/>
            <a:ext cx="42672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Oval 88"/>
          <p:cNvSpPr>
            <a:spLocks noChangeArrowheads="1"/>
          </p:cNvSpPr>
          <p:nvPr/>
        </p:nvSpPr>
        <p:spPr bwMode="auto">
          <a:xfrm>
            <a:off x="228600" y="5119688"/>
            <a:ext cx="377825" cy="381000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0495" name="Picture 90" descr="IMG_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7" t="69414" r="8624" b="12842"/>
          <a:stretch>
            <a:fillRect/>
          </a:stretch>
        </p:blipFill>
        <p:spPr bwMode="auto">
          <a:xfrm>
            <a:off x="4648200" y="1233488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Oval 91"/>
          <p:cNvSpPr>
            <a:spLocks noChangeArrowheads="1"/>
          </p:cNvSpPr>
          <p:nvPr/>
        </p:nvSpPr>
        <p:spPr bwMode="auto">
          <a:xfrm>
            <a:off x="4648200" y="5119688"/>
            <a:ext cx="381000" cy="411162"/>
          </a:xfrm>
          <a:prstGeom prst="ellipse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6652" name="Text Box 92"/>
          <p:cNvSpPr txBox="1">
            <a:spLocks noChangeArrowheads="1"/>
          </p:cNvSpPr>
          <p:nvPr/>
        </p:nvSpPr>
        <p:spPr bwMode="auto">
          <a:xfrm>
            <a:off x="685800" y="6262688"/>
            <a:ext cx="274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Học sinh học bài.</a:t>
            </a:r>
          </a:p>
        </p:txBody>
      </p:sp>
      <p:sp>
        <p:nvSpPr>
          <p:cNvPr id="66653" name="Text Box 93"/>
          <p:cNvSpPr txBox="1">
            <a:spLocks noChangeArrowheads="1"/>
          </p:cNvSpPr>
          <p:nvPr/>
        </p:nvSpPr>
        <p:spPr bwMode="auto">
          <a:xfrm>
            <a:off x="609600" y="618648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Học sinh đá bóng.</a:t>
            </a:r>
          </a:p>
        </p:txBody>
      </p:sp>
      <p:sp>
        <p:nvSpPr>
          <p:cNvPr id="66654" name="Text Box 94"/>
          <p:cNvSpPr txBox="1">
            <a:spLocks noChangeArrowheads="1"/>
          </p:cNvSpPr>
          <p:nvPr/>
        </p:nvSpPr>
        <p:spPr bwMode="auto">
          <a:xfrm>
            <a:off x="3962400" y="6186488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Thức ăn, nước </a:t>
            </a:r>
            <a:r>
              <a:rPr lang="en-US" altLang="en-US" sz="2800" smtClean="0">
                <a:solidFill>
                  <a:schemeClr val="tx1"/>
                </a:solidFill>
              </a:rPr>
              <a:t>uống..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6655" name="Text Box 95"/>
          <p:cNvSpPr txBox="1">
            <a:spLocks noChangeArrowheads="1"/>
          </p:cNvSpPr>
          <p:nvPr/>
        </p:nvSpPr>
        <p:spPr bwMode="auto">
          <a:xfrm>
            <a:off x="3962400" y="6186488"/>
            <a:ext cx="472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Thức ăn, nước </a:t>
            </a:r>
            <a:r>
              <a:rPr lang="en-US" altLang="en-US" sz="2800" smtClean="0">
                <a:solidFill>
                  <a:schemeClr val="tx1"/>
                </a:solidFill>
              </a:rPr>
              <a:t>uống..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20501" name="Text Box 18"/>
          <p:cNvSpPr txBox="1">
            <a:spLocks noChangeArrowheads="1"/>
          </p:cNvSpPr>
          <p:nvPr/>
        </p:nvSpPr>
        <p:spPr bwMode="auto">
          <a:xfrm>
            <a:off x="3657600" y="304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502" name="Text Box 21"/>
          <p:cNvSpPr txBox="1">
            <a:spLocks noChangeArrowheads="1"/>
          </p:cNvSpPr>
          <p:nvPr/>
        </p:nvSpPr>
        <p:spPr bwMode="auto">
          <a:xfrm>
            <a:off x="3048000" y="6858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503" name="Text Box 10"/>
          <p:cNvSpPr txBox="1">
            <a:spLocks noChangeArrowheads="1"/>
          </p:cNvSpPr>
          <p:nvPr/>
        </p:nvSpPr>
        <p:spPr bwMode="auto">
          <a:xfrm>
            <a:off x="1981200" y="-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52" grpId="0"/>
      <p:bldP spid="66652" grpId="1"/>
      <p:bldP spid="66653" grpId="0"/>
      <p:bldP spid="66654" grpId="0"/>
      <p:bldP spid="66655" grpId="0"/>
      <p:bldP spid="666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304800" y="61722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Taøu hoûa chaïy – Nguoàn n</a:t>
            </a:r>
            <a:r>
              <a:rPr lang="en-US" altLang="en-US" sz="2800" b="1">
                <a:solidFill>
                  <a:srgbClr val="0000FF"/>
                </a:solidFill>
              </a:rPr>
              <a:t>ăng lượng từ : Dầu, than đá</a:t>
            </a:r>
          </a:p>
        </p:txBody>
      </p:sp>
      <p:pic>
        <p:nvPicPr>
          <p:cNvPr id="21507" name="Picture 14" descr="2171346566_9058948891_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57200" y="6096000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Maùy bay bay – Nguoàn n</a:t>
            </a:r>
            <a:r>
              <a:rPr lang="en-US" altLang="en-US" sz="2800" b="1">
                <a:solidFill>
                  <a:srgbClr val="0000FF"/>
                </a:solidFill>
              </a:rPr>
              <a:t>ăng lượng từ: Xăng</a:t>
            </a:r>
          </a:p>
        </p:txBody>
      </p:sp>
      <p:pic>
        <p:nvPicPr>
          <p:cNvPr id="22531" name="Picture 14" descr="dai-ly-ve-may-bay-dat-ve-may-bay-vietnam-(2624090)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ounded Rect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79688" y="37338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1</a:t>
            </a:r>
          </a:p>
        </p:txBody>
      </p:sp>
      <p:sp>
        <p:nvSpPr>
          <p:cNvPr id="4099" name="Rounded 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68738" y="37338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2</a:t>
            </a:r>
          </a:p>
        </p:txBody>
      </p:sp>
      <p:sp>
        <p:nvSpPr>
          <p:cNvPr id="4100" name="Rounded Rectangl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81600" y="3716338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3</a:t>
            </a:r>
          </a:p>
        </p:txBody>
      </p:sp>
      <p:sp>
        <p:nvSpPr>
          <p:cNvPr id="4101" name="Rounded 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48006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6</a:t>
            </a:r>
          </a:p>
        </p:txBody>
      </p:sp>
      <p:sp>
        <p:nvSpPr>
          <p:cNvPr id="4102" name="Rounded Rectangl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86200" y="48006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5</a:t>
            </a:r>
          </a:p>
        </p:txBody>
      </p:sp>
      <p:sp>
        <p:nvSpPr>
          <p:cNvPr id="4103" name="Rounded 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76513" y="4800600"/>
            <a:ext cx="1295400" cy="106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  4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524000" y="76200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</a:rPr>
              <a:t>Khoa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4105" name="Group 6"/>
          <p:cNvGrpSpPr>
            <a:grpSpLocks/>
          </p:cNvGrpSpPr>
          <p:nvPr/>
        </p:nvGrpSpPr>
        <p:grpSpPr bwMode="auto">
          <a:xfrm>
            <a:off x="517525" y="1352550"/>
            <a:ext cx="4757738" cy="1446213"/>
            <a:chOff x="1143000" y="762000"/>
            <a:chExt cx="4419600" cy="1505277"/>
          </a:xfrm>
        </p:grpSpPr>
        <p:sp>
          <p:nvSpPr>
            <p:cNvPr id="10" name="Rectangle 9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557" y="762000"/>
              <a:ext cx="3547239" cy="15052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b="1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itchFamily="18" charset="0"/>
                </a:rPr>
                <a:t>Trò chơi: </a:t>
              </a:r>
            </a:p>
            <a:p>
              <a:pPr algn="ctr">
                <a:defRPr/>
              </a:pPr>
              <a:r>
                <a:rPr lang="en-US" b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itchFamily="18" charset="0"/>
                </a:rPr>
                <a:t>Ô số kì diệu</a:t>
              </a:r>
              <a:endPara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4106" name="Right Arrow 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4800" y="6019800"/>
            <a:ext cx="685800" cy="6159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914400" y="61722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VNI-Times" pitchFamily="2" charset="0"/>
              </a:rPr>
              <a:t>Thaû dieàu – nguoàn n</a:t>
            </a:r>
            <a:r>
              <a:rPr lang="en-US" altLang="en-US" sz="2800" b="1">
                <a:solidFill>
                  <a:srgbClr val="0000FF"/>
                </a:solidFill>
              </a:rPr>
              <a:t>ăng lượng từ : Gió </a:t>
            </a:r>
          </a:p>
        </p:txBody>
      </p:sp>
      <p:pic>
        <p:nvPicPr>
          <p:cNvPr id="2355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174625" y="2320925"/>
            <a:ext cx="2168525" cy="9159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472F"/>
              </a:gs>
              <a:gs pos="50000">
                <a:srgbClr val="FF9966"/>
              </a:gs>
              <a:gs pos="100000">
                <a:srgbClr val="76472F"/>
              </a:gs>
            </a:gsLst>
            <a:lin ang="5400000" scaled="1"/>
          </a:gra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03" name="Hình Chữ nhật 10"/>
          <p:cNvSpPr>
            <a:spLocks noChangeArrowheads="1"/>
          </p:cNvSpPr>
          <p:nvPr/>
        </p:nvSpPr>
        <p:spPr bwMode="auto">
          <a:xfrm>
            <a:off x="152400" y="3151188"/>
            <a:ext cx="8763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Trong mọi hoạt động của con người, động vật, máy móc,… đều có sự biến đổi. Vì vậy bất kì hoạt động nào cũng cần dùng </a:t>
            </a:r>
            <a:r>
              <a:rPr lang="en-US" altLang="en-US" sz="5400">
                <a:solidFill>
                  <a:srgbClr val="FF0000"/>
                </a:solidFill>
                <a:cs typeface="Times New Roman" panose="02020603050405020304" pitchFamily="18" charset="0"/>
              </a:rPr>
              <a:t>năng lượng</a:t>
            </a:r>
            <a:r>
              <a:rPr lang="en-US" altLang="en-US" sz="4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604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174625" y="2320925"/>
            <a:ext cx="2168525" cy="9159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472F"/>
              </a:gs>
              <a:gs pos="50000">
                <a:srgbClr val="FF9966"/>
              </a:gs>
              <a:gs pos="100000">
                <a:srgbClr val="76472F"/>
              </a:gs>
            </a:gsLst>
            <a:lin ang="5400000" scaled="1"/>
          </a:gradFill>
          <a:ln w="9525" algn="ctr">
            <a:solidFill>
              <a:srgbClr val="33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66FF"/>
                </a:solidFill>
                <a:latin typeface="Tahoma" panose="020B0604030504040204" pitchFamily="34" charset="0"/>
              </a:rPr>
              <a:t>Kết luận:</a:t>
            </a:r>
            <a:endParaRPr lang="en-US" altLang="en-US" sz="2400">
              <a:solidFill>
                <a:srgbClr val="0066FF"/>
              </a:solidFill>
            </a:endParaRP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6628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Hình Chữ nhật 10"/>
          <p:cNvSpPr>
            <a:spLocks noChangeArrowheads="1"/>
          </p:cNvSpPr>
          <p:nvPr/>
        </p:nvSpPr>
        <p:spPr bwMode="auto">
          <a:xfrm>
            <a:off x="381000" y="2819400"/>
            <a:ext cx="876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  <a:latin typeface="VNI-Times" pitchFamily="2" charset="0"/>
                <a:cs typeface="Times New Roman" panose="02020603050405020304" pitchFamily="18" charset="0"/>
              </a:rPr>
              <a:t>Moïi </a:t>
            </a:r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hoạt động và biến đổi đều cần có điều kiện gì ?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3429000"/>
            <a:ext cx="8763000" cy="193833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00FF00">
                  <a:alpha val="99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5400">
                <a:solidFill>
                  <a:schemeClr val="tx1"/>
                </a:solidFill>
                <a:cs typeface="Times New Roman" panose="02020603050405020304" pitchFamily="18" charset="0"/>
              </a:rPr>
              <a:t>Mọi hoạt động và biến đổi đều cần có </a:t>
            </a:r>
            <a:r>
              <a:rPr lang="en-US" altLang="en-US" sz="6600">
                <a:solidFill>
                  <a:srgbClr val="FF0000"/>
                </a:solidFill>
                <a:cs typeface="Times New Roman" panose="02020603050405020304" pitchFamily="18" charset="0"/>
              </a:rPr>
              <a:t>năng lượng</a:t>
            </a:r>
            <a:r>
              <a:rPr lang="en-US" altLang="en-US" sz="60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 animBg="1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WordArt 3"/>
          <p:cNvSpPr>
            <a:spLocks noChangeArrowheads="1" noChangeShapeType="1" noTextEdit="1"/>
          </p:cNvSpPr>
          <p:nvPr/>
        </p:nvSpPr>
        <p:spPr bwMode="auto">
          <a:xfrm>
            <a:off x="609600" y="2743200"/>
            <a:ext cx="7772400" cy="755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 " </a:t>
            </a:r>
            <a:r>
              <a:rPr lang="en-US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Times" pitchFamily="2" charset="0"/>
                <a:cs typeface="Arial"/>
              </a:rPr>
              <a:t>ÑOÁ BAÏN</a:t>
            </a:r>
            <a:r>
              <a:rPr lang="en-US" b="1" kern="10" spc="-44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"</a:t>
            </a:r>
          </a:p>
        </p:txBody>
      </p:sp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3248025" y="1733550"/>
            <a:ext cx="216217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</a:t>
            </a:r>
            <a:endParaRPr lang="en-US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8676" name="Picture 2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A0210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81000" y="3733800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>
                <a:latin typeface="VNI-Times" pitchFamily="2" charset="0"/>
              </a:rPr>
              <a:t>Moät baïn neâu 1 hoaït ñoäng trong cuộc sống hằng </a:t>
            </a:r>
            <a:r>
              <a:rPr lang="en-US" sz="3600">
                <a:cs typeface="Times New Roman" panose="02020603050405020304" pitchFamily="18" charset="0"/>
              </a:rPr>
              <a:t>ngày và </a:t>
            </a:r>
            <a:r>
              <a:rPr lang="en-US" sz="3600">
                <a:latin typeface="VNI-Times" pitchFamily="2" charset="0"/>
              </a:rPr>
              <a:t>môøi baïn kia phaûi chæ ra ñöôïc nguoàn naêng löôïng cho hoaït ñoäng ñoù, caû lôùp laøm troïng taøi, nhận </a:t>
            </a:r>
            <a:r>
              <a:rPr lang="en-US" sz="3600">
                <a:cs typeface="Times New Roman" panose="02020603050405020304" pitchFamily="18" charset="0"/>
              </a:rPr>
              <a:t>xét</a:t>
            </a:r>
            <a:r>
              <a:rPr lang="en-US" sz="3600">
                <a:latin typeface="VNI-Times" pitchFamily="2" charset="0"/>
              </a:rPr>
              <a:t> cho caùc baïn.</a:t>
            </a: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680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Năng lượng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706438" y="3067119"/>
            <a:ext cx="7073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Sự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đổi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hóa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gì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123" name="Text Box 21"/>
          <p:cNvSpPr txBox="1">
            <a:spLocks noChangeArrowheads="1"/>
          </p:cNvSpPr>
          <p:nvPr/>
        </p:nvSpPr>
        <p:spPr bwMode="auto">
          <a:xfrm>
            <a:off x="539750" y="2133600"/>
            <a:ext cx="670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/>
          </a:p>
        </p:txBody>
      </p:sp>
      <p:grpSp>
        <p:nvGrpSpPr>
          <p:cNvPr id="5124" name="Group 27"/>
          <p:cNvGrpSpPr>
            <a:grpSpLocks/>
          </p:cNvGrpSpPr>
          <p:nvPr/>
        </p:nvGrpSpPr>
        <p:grpSpPr bwMode="auto">
          <a:xfrm>
            <a:off x="1138238" y="5495925"/>
            <a:ext cx="7239000" cy="1168400"/>
            <a:chOff x="624" y="3732"/>
            <a:chExt cx="4560" cy="736"/>
          </a:xfrm>
        </p:grpSpPr>
        <p:pic>
          <p:nvPicPr>
            <p:cNvPr id="5138" name="Picture 24" descr="flower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732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25" descr="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748"/>
              <a:ext cx="36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6" descr="flower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732"/>
              <a:ext cx="67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1" descr="005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244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1524000" y="76200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</a:rPr>
              <a:t> 22  </a:t>
            </a:r>
            <a:r>
              <a:rPr lang="en-US" sz="2800" b="1" dirty="0" err="1" smtClean="0">
                <a:solidFill>
                  <a:srgbClr val="0000FF"/>
                </a:solidFill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</a:rPr>
              <a:t> 1 </a:t>
            </a:r>
            <a:r>
              <a:rPr lang="en-US" sz="2800" b="1" dirty="0" err="1" smtClean="0"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</a:rPr>
              <a:t> 2021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</a:rPr>
              <a:t>Khoa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học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136" name="Smiley Face 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77238" y="476250"/>
            <a:ext cx="385762" cy="5048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0"/>
          <a:ext cx="19796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96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9" name="AutoShape 3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80" name="Rectangle 37"/>
          <p:cNvSpPr>
            <a:spLocks noChangeArrowheads="1"/>
          </p:cNvSpPr>
          <p:nvPr/>
        </p:nvSpPr>
        <p:spPr bwMode="auto">
          <a:xfrm>
            <a:off x="468313" y="2409825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990000"/>
              </a:solidFill>
            </a:endParaRPr>
          </a:p>
        </p:txBody>
      </p:sp>
      <p:graphicFrame>
        <p:nvGraphicFramePr>
          <p:cNvPr id="618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149725"/>
          <a:ext cx="284321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Clip" r:id="rId8" imgW="1999793" imgH="1831543" progId="MS_ClipArt_Gallery.2">
                  <p:embed/>
                </p:oleObj>
              </mc:Choice>
              <mc:Fallback>
                <p:oleObj name="Clip" r:id="rId8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149725"/>
                        <a:ext cx="2843212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2" name="Picture 4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TextBox 47"/>
          <p:cNvSpPr txBox="1">
            <a:spLocks noChangeArrowheads="1"/>
          </p:cNvSpPr>
          <p:nvPr/>
        </p:nvSpPr>
        <p:spPr bwMode="auto">
          <a:xfrm>
            <a:off x="1214438" y="357188"/>
            <a:ext cx="6643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185" name="Picture 2" descr="C:\Users\Administrator\Downloads\cuoi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54305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6" name="Text Box 18"/>
          <p:cNvSpPr txBox="1">
            <a:spLocks noChangeArrowheads="1"/>
          </p:cNvSpPr>
          <p:nvPr/>
        </p:nvSpPr>
        <p:spPr bwMode="auto">
          <a:xfrm>
            <a:off x="3276600" y="2460625"/>
            <a:ext cx="5421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</a:rPr>
              <a:t>Tuyệt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vời</a:t>
            </a:r>
            <a:r>
              <a:rPr lang="en-US" sz="2800" b="1" i="1" dirty="0">
                <a:solidFill>
                  <a:srgbClr val="9933FF"/>
                </a:solidFill>
              </a:rPr>
              <a:t> </a:t>
            </a:r>
            <a:r>
              <a:rPr lang="en-US" sz="2800" b="1" dirty="0">
                <a:solidFill>
                  <a:srgbClr val="9933FF"/>
                </a:solidFill>
              </a:rPr>
              <a:t>! </a:t>
            </a:r>
            <a:endParaRPr lang="en-US" sz="2800" dirty="0">
              <a:solidFill>
                <a:srgbClr val="9933FF"/>
              </a:solidFill>
            </a:endParaRPr>
          </a:p>
        </p:txBody>
      </p:sp>
      <p:sp>
        <p:nvSpPr>
          <p:cNvPr id="6187" name="Text Box 10"/>
          <p:cNvSpPr txBox="1">
            <a:spLocks noChangeArrowheads="1"/>
          </p:cNvSpPr>
          <p:nvPr/>
        </p:nvSpPr>
        <p:spPr bwMode="auto">
          <a:xfrm>
            <a:off x="1524000" y="76200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800" b="1">
                <a:solidFill>
                  <a:schemeClr val="tx1"/>
                </a:solidFill>
              </a:rPr>
              <a:t>Sáu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ngày 22  tháng 1 năm 2021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Khoa học</a:t>
            </a:r>
            <a:endParaRPr lang="en-US" sz="280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-76200" y="0"/>
          <a:ext cx="19796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19796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AutoShape 3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04" name="Rectangle 37"/>
          <p:cNvSpPr>
            <a:spLocks noChangeArrowheads="1"/>
          </p:cNvSpPr>
          <p:nvPr/>
        </p:nvSpPr>
        <p:spPr bwMode="auto">
          <a:xfrm>
            <a:off x="468313" y="2409825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990000"/>
              </a:solidFill>
            </a:endParaRPr>
          </a:p>
        </p:txBody>
      </p:sp>
      <p:graphicFrame>
        <p:nvGraphicFramePr>
          <p:cNvPr id="720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149725"/>
          <a:ext cx="284321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Clip" r:id="rId8" imgW="1999793" imgH="1831543" progId="MS_ClipArt_Gallery.2">
                  <p:embed/>
                </p:oleObj>
              </mc:Choice>
              <mc:Fallback>
                <p:oleObj name="Clip" r:id="rId8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149725"/>
                        <a:ext cx="2843212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6" name="Picture 4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47"/>
          <p:cNvSpPr txBox="1">
            <a:spLocks noChangeArrowheads="1"/>
          </p:cNvSpPr>
          <p:nvPr/>
        </p:nvSpPr>
        <p:spPr bwMode="auto">
          <a:xfrm>
            <a:off x="1214438" y="357188"/>
            <a:ext cx="6643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209" name="Text Box 49"/>
          <p:cNvSpPr txBox="1">
            <a:spLocks noChangeArrowheads="1"/>
          </p:cNvSpPr>
          <p:nvPr/>
        </p:nvSpPr>
        <p:spPr bwMode="auto">
          <a:xfrm>
            <a:off x="762000" y="2868613"/>
            <a:ext cx="7993063" cy="3292475"/>
          </a:xfrm>
          <a:prstGeom prst="rect">
            <a:avLst/>
          </a:prstGeom>
          <a:noFill/>
          <a:ln w="539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Trong các trường hợp sau đây, trường hợp nào có sự biến đổi hóa học?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A. </a:t>
            </a:r>
            <a:r>
              <a:rPr lang="en-US" sz="3200">
                <a:latin typeface="VNI-Times" pitchFamily="2" charset="0"/>
              </a:rPr>
              <a:t>Cho voâi soáng vaøo nöôùc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B. Đinh môùi – ñinh gæ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C. Xeù giaáy thaønh maûnh vuïn</a:t>
            </a:r>
            <a:endParaRPr lang="en-US" sz="32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7210" name="Text Box 10"/>
          <p:cNvSpPr txBox="1">
            <a:spLocks noChangeArrowheads="1"/>
          </p:cNvSpPr>
          <p:nvPr/>
        </p:nvSpPr>
        <p:spPr bwMode="auto">
          <a:xfrm>
            <a:off x="1820512" y="563624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tx1"/>
                </a:solidFill>
              </a:rPr>
              <a:t>Khoa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211" name="Rounded Rectangle 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53400" y="533400"/>
            <a:ext cx="476250" cy="403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267200"/>
            <a:ext cx="83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A0210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524000" y="76200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tx1"/>
                </a:solidFill>
              </a:rPr>
              <a:t>Khoa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223" name="Oval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91400" y="152400"/>
            <a:ext cx="9144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457200" y="2438400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>
                <a:latin typeface="VNI-Times" pitchFamily="2" charset="0"/>
              </a:rPr>
              <a:t>Em </a:t>
            </a:r>
            <a:r>
              <a:rPr lang="en-US" sz="3200">
                <a:cs typeface="Times New Roman" panose="02020603050405020304" pitchFamily="18" charset="0"/>
              </a:rPr>
              <a:t>hãy l</a:t>
            </a:r>
            <a:r>
              <a:rPr lang="en-US" sz="3200">
                <a:latin typeface="VNI-Times" pitchFamily="2" charset="0"/>
              </a:rPr>
              <a:t>aáy một ví duï chöùng toû söï bieán ñoåi hoaù hoïc xaûy ra döôùi taùc duïng cuûa nhieät.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0"/>
          <a:ext cx="19796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Clip" r:id="rId4" imgW="1278331" imgH="1273759" progId="MS_ClipArt_Gallery.2">
                  <p:embed/>
                </p:oleObj>
              </mc:Choice>
              <mc:Fallback>
                <p:oleObj name="Clip" r:id="rId4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796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6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7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8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9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30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1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4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35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5" name="AutoShape 3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6" name="Rectangle 37"/>
          <p:cNvSpPr>
            <a:spLocks noChangeArrowheads="1"/>
          </p:cNvSpPr>
          <p:nvPr/>
        </p:nvSpPr>
        <p:spPr bwMode="auto">
          <a:xfrm>
            <a:off x="468313" y="2409825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sz="6600" b="1">
              <a:solidFill>
                <a:srgbClr val="990000"/>
              </a:solidFill>
            </a:endParaRPr>
          </a:p>
        </p:txBody>
      </p:sp>
      <p:graphicFrame>
        <p:nvGraphicFramePr>
          <p:cNvPr id="1027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300788" y="4149725"/>
          <a:ext cx="284321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Clip" r:id="rId8" imgW="1999793" imgH="1831543" progId="MS_ClipArt_Gallery.2">
                  <p:embed/>
                </p:oleObj>
              </mc:Choice>
              <mc:Fallback>
                <p:oleObj name="Clip" r:id="rId8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149725"/>
                        <a:ext cx="2843212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8" name="Picture 42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9" name="Picture 43" descr="0050000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TextBox 47"/>
          <p:cNvSpPr txBox="1">
            <a:spLocks noChangeArrowheads="1"/>
          </p:cNvSpPr>
          <p:nvPr/>
        </p:nvSpPr>
        <p:spPr bwMode="auto">
          <a:xfrm>
            <a:off x="1214438" y="357188"/>
            <a:ext cx="6643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sz="3200" b="1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281" name="Picture 2" descr="C:\Users\Administrator\Downloads\cuoi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54305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Text Box 18"/>
          <p:cNvSpPr txBox="1">
            <a:spLocks noChangeArrowheads="1"/>
          </p:cNvSpPr>
          <p:nvPr/>
        </p:nvSpPr>
        <p:spPr bwMode="auto">
          <a:xfrm>
            <a:off x="3276600" y="2460625"/>
            <a:ext cx="5421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 err="1">
                <a:solidFill>
                  <a:srgbClr val="FF0000"/>
                </a:solidFill>
              </a:rPr>
              <a:t>Chúc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mừng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9933FF"/>
              </a:solidFill>
            </a:endParaRPr>
          </a:p>
        </p:txBody>
      </p:sp>
      <p:sp>
        <p:nvSpPr>
          <p:cNvPr id="10283" name="Text Box 10"/>
          <p:cNvSpPr txBox="1">
            <a:spLocks noChangeArrowheads="1"/>
          </p:cNvSpPr>
          <p:nvPr/>
        </p:nvSpPr>
        <p:spPr bwMode="auto">
          <a:xfrm>
            <a:off x="1524000" y="76200"/>
            <a:ext cx="5943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Thứ </a:t>
            </a:r>
            <a:r>
              <a:rPr lang="en-US" sz="2800" b="1">
                <a:solidFill>
                  <a:schemeClr val="tx1"/>
                </a:solidFill>
              </a:rPr>
              <a:t>Sáu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ngày 22  tháng 1 năm 2021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Khoa học</a:t>
            </a:r>
            <a:endParaRPr lang="en-US" sz="280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uocg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</a:rPr>
              <a:t>Khoa học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048000" y="1004888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Năng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lượng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905000" y="76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 26 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r>
              <a:rPr lang="en-US" sz="2800" b="1" dirty="0">
                <a:solidFill>
                  <a:schemeClr val="tx1"/>
                </a:solidFill>
              </a:rPr>
              <a:t> 2022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3657600" y="457200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Khoa học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291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819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Năng lượng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12292" name="Picture 2" descr="A0210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267200"/>
            <a:ext cx="83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A0210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91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1981200" y="762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Thứ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ngày</a:t>
            </a:r>
            <a:r>
              <a:rPr lang="en-US" sz="2400" b="1" dirty="0">
                <a:solidFill>
                  <a:schemeClr val="tx1"/>
                </a:solidFill>
              </a:rPr>
              <a:t> 26  </a:t>
            </a:r>
            <a:r>
              <a:rPr lang="en-US" sz="2400" b="1" dirty="0" err="1">
                <a:solidFill>
                  <a:schemeClr val="tx1"/>
                </a:solidFill>
              </a:rPr>
              <a:t>tháng</a:t>
            </a:r>
            <a:r>
              <a:rPr lang="en-US" sz="2400" b="1" dirty="0">
                <a:solidFill>
                  <a:schemeClr val="tx1"/>
                </a:solidFill>
              </a:rPr>
              <a:t> 1 </a:t>
            </a: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2022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420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Em hãy thực hiện các thí nghiệm sau theo nhóm 4 </a:t>
            </a:r>
            <a:r>
              <a:rPr lang="en-US" altLang="en-US" sz="2800" b="1" smtClean="0">
                <a:solidFill>
                  <a:srgbClr val="0000FF"/>
                </a:solidFill>
              </a:rPr>
              <a:t>và trả lời các </a:t>
            </a:r>
            <a:r>
              <a:rPr lang="en-US" altLang="en-US" sz="2800" b="1">
                <a:solidFill>
                  <a:srgbClr val="0000FF"/>
                </a:solidFill>
              </a:rPr>
              <a:t>câu hỏi: 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4800" y="2293938"/>
            <a:ext cx="8610600" cy="83026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00"/>
                </a:solidFill>
              </a:rPr>
              <a:t>- Thí nghiệm 1: </a:t>
            </a:r>
            <a:r>
              <a:rPr lang="en-US" altLang="en-US" sz="2400">
                <a:solidFill>
                  <a:schemeClr val="tx1"/>
                </a:solidFill>
              </a:rPr>
              <a:t>Cặp sách của em đang nằm yên trên bàn, làm cách nào để đưa nó lên cao ?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smtClean="0">
                <a:solidFill>
                  <a:schemeClr val="tx1"/>
                </a:solidFill>
              </a:rPr>
              <a:t>Theo em, chiếc </a:t>
            </a:r>
            <a:r>
              <a:rPr lang="en-US" sz="2400">
                <a:solidFill>
                  <a:schemeClr val="tx1"/>
                </a:solidFill>
              </a:rPr>
              <a:t>cặp thay đổi vị trí là do đâu?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4800" y="3295650"/>
            <a:ext cx="8610600" cy="12001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 b="1" i="1">
                <a:solidFill>
                  <a:srgbClr val="FF0000"/>
                </a:solidFill>
              </a:rPr>
              <a:t> Thí nghiệm 2: </a:t>
            </a:r>
            <a:r>
              <a:rPr lang="en-US" altLang="en-US" sz="2400">
                <a:solidFill>
                  <a:schemeClr val="tx1"/>
                </a:solidFill>
              </a:rPr>
              <a:t>Khi thắp nến, quan sát xung quanh và đưa tay hơ trên ngọn nến em thấy </a:t>
            </a:r>
            <a:r>
              <a:rPr lang="en-US" altLang="en-US" sz="2400" smtClean="0">
                <a:solidFill>
                  <a:schemeClr val="tx1"/>
                </a:solidFill>
              </a:rPr>
              <a:t>điều gì? </a:t>
            </a:r>
            <a:r>
              <a:rPr lang="en-US" sz="2400">
                <a:solidFill>
                  <a:schemeClr val="tx1"/>
                </a:solidFill>
              </a:rPr>
              <a:t>Theo em, </a:t>
            </a:r>
            <a:r>
              <a:rPr lang="en-US" sz="2400" smtClean="0">
                <a:solidFill>
                  <a:schemeClr val="tx1"/>
                </a:solidFill>
              </a:rPr>
              <a:t>do </a:t>
            </a:r>
            <a:r>
              <a:rPr lang="en-US" sz="2400">
                <a:solidFill>
                  <a:schemeClr val="tx1"/>
                </a:solidFill>
              </a:rPr>
              <a:t>đâu mà ngọn nến xảy ra hiện tượng đó?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6200" y="4691063"/>
            <a:ext cx="8861425" cy="1938337"/>
          </a:xfrm>
          <a:prstGeom prst="rect">
            <a:avLst/>
          </a:prstGeom>
          <a:solidFill>
            <a:srgbClr val="6CF4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400" i="1">
                <a:solidFill>
                  <a:srgbClr val="FF0000"/>
                </a:solidFill>
              </a:rPr>
              <a:t> </a:t>
            </a:r>
            <a:r>
              <a:rPr lang="en-US" altLang="en-US" sz="2400" b="1" i="1">
                <a:solidFill>
                  <a:srgbClr val="FF0000"/>
                </a:solidFill>
              </a:rPr>
              <a:t>- Thí nghiệm 3: </a:t>
            </a:r>
            <a:r>
              <a:rPr lang="en-US" altLang="en-US" sz="2400">
                <a:solidFill>
                  <a:schemeClr val="tx1"/>
                </a:solidFill>
              </a:rPr>
              <a:t>Đặt </a:t>
            </a:r>
            <a:r>
              <a:rPr lang="en-US" altLang="en-US" sz="2400" smtClean="0">
                <a:solidFill>
                  <a:schemeClr val="tx1"/>
                </a:solidFill>
              </a:rPr>
              <a:t>các </a:t>
            </a:r>
            <a:r>
              <a:rPr lang="en-US" altLang="en-US" sz="2400">
                <a:solidFill>
                  <a:schemeClr val="tx1"/>
                </a:solidFill>
              </a:rPr>
              <a:t>món đồ chơi có gắn động cơ điện, đèn lên mặt bàn. </a:t>
            </a:r>
          </a:p>
          <a:p>
            <a:pPr algn="just">
              <a:defRPr/>
            </a:pPr>
            <a:r>
              <a:rPr lang="en-US" altLang="en-US" sz="2400">
                <a:solidFill>
                  <a:schemeClr val="tx1"/>
                </a:solidFill>
              </a:rPr>
              <a:t>-   Khi chưa lắp pin, bật công tắc đồ chơi, chúng có hoạt động không ?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altLang="en-US" sz="2400">
                <a:solidFill>
                  <a:schemeClr val="tx1"/>
                </a:solidFill>
              </a:rPr>
              <a:t>Lắp pin vào và bật công tắc của đồ chơi, em thấy điều gì xảy ra ?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>
                <a:solidFill>
                  <a:schemeClr val="tx1"/>
                </a:solidFill>
              </a:rPr>
              <a:t>Theo em, </a:t>
            </a:r>
            <a:r>
              <a:rPr lang="en-US" sz="2400" smtClean="0">
                <a:solidFill>
                  <a:schemeClr val="tx1"/>
                </a:solidFill>
              </a:rPr>
              <a:t>nhờ </a:t>
            </a:r>
            <a:r>
              <a:rPr lang="en-US" sz="2400">
                <a:solidFill>
                  <a:schemeClr val="tx1"/>
                </a:solidFill>
              </a:rPr>
              <a:t>đâu mà các </a:t>
            </a:r>
            <a:r>
              <a:rPr lang="en-US" altLang="en-US" sz="2400">
                <a:solidFill>
                  <a:schemeClr val="tx1"/>
                </a:solidFill>
              </a:rPr>
              <a:t>đồ chơi này </a:t>
            </a:r>
            <a:r>
              <a:rPr lang="en-US" sz="2400">
                <a:solidFill>
                  <a:schemeClr val="tx1"/>
                </a:solidFill>
              </a:rPr>
              <a:t>hoạt động?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1166</Words>
  <Application>Microsoft Office PowerPoint</Application>
  <PresentationFormat>On-screen Show (4:3)</PresentationFormat>
  <Paragraphs>150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.VnTime</vt:lpstr>
      <vt:lpstr>Arial</vt:lpstr>
      <vt:lpstr>Tahoma</vt:lpstr>
      <vt:lpstr>Times New Roman</vt:lpstr>
      <vt:lpstr>VNI-Times</vt:lpstr>
      <vt:lpstr>Wingdings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</dc:creator>
  <cp:lastModifiedBy>AutoBVT</cp:lastModifiedBy>
  <cp:revision>254</cp:revision>
  <dcterms:created xsi:type="dcterms:W3CDTF">2008-10-07T23:46:00Z</dcterms:created>
  <dcterms:modified xsi:type="dcterms:W3CDTF">2022-01-22T01:04:24Z</dcterms:modified>
</cp:coreProperties>
</file>