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76" r:id="rId2"/>
    <p:sldId id="379" r:id="rId3"/>
    <p:sldId id="377" r:id="rId4"/>
    <p:sldId id="362" r:id="rId5"/>
    <p:sldId id="319" r:id="rId6"/>
    <p:sldId id="321" r:id="rId7"/>
    <p:sldId id="322" r:id="rId8"/>
    <p:sldId id="336" r:id="rId9"/>
    <p:sldId id="323" r:id="rId10"/>
    <p:sldId id="333" r:id="rId11"/>
    <p:sldId id="380" r:id="rId12"/>
    <p:sldId id="324" r:id="rId13"/>
    <p:sldId id="325" r:id="rId14"/>
    <p:sldId id="334" r:id="rId15"/>
    <p:sldId id="302" r:id="rId16"/>
    <p:sldId id="378" r:id="rId1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F6600"/>
    <a:srgbClr val="F9F9F9"/>
    <a:srgbClr val="DEAEBE"/>
    <a:srgbClr val="4CA99D"/>
    <a:srgbClr val="FFFFFF"/>
    <a:srgbClr val="A3FFCD"/>
    <a:srgbClr val="FF7979"/>
    <a:srgbClr val="FF9966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45" autoAdjust="0"/>
    <p:restoredTop sz="92624" autoAdjust="0"/>
  </p:normalViewPr>
  <p:slideViewPr>
    <p:cSldViewPr>
      <p:cViewPr>
        <p:scale>
          <a:sx n="99" d="100"/>
          <a:sy n="99" d="100"/>
        </p:scale>
        <p:origin x="-1123" y="-163"/>
      </p:cViewPr>
      <p:guideLst>
        <p:guide orient="horz" pos="162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1487A-64F4-4F65-8374-8CCB7B2BD917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8C2F4-9675-47BF-B829-6849AF6BE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itchFamily="34" charset="0"/>
            </a:endParaRP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E20822-7C78-47A3-BE45-A30163EBB595}" type="slidenum">
              <a:rPr lang="zh-CN" altLang="en-US" smtClean="0">
                <a:solidFill>
                  <a:schemeClr val="tx1"/>
                </a:solidFill>
                <a:latin typeface="Arial" pitchFamily="34" charset="0"/>
              </a:rPr>
              <a:pPr/>
              <a:t>1</a:t>
            </a:fld>
            <a:endParaRPr lang="zh-CN" altLang="en-US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B484-89EF-4350-89CA-DE0274EC3CF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3E35-6989-4AD4-9043-79EC53BF90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B484-89EF-4350-89CA-DE0274EC3CF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3E35-6989-4AD4-9043-79EC53BF9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B484-89EF-4350-89CA-DE0274EC3CF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3E35-6989-4AD4-9043-79EC53BF9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B484-89EF-4350-89CA-DE0274EC3CF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3E35-6989-4AD4-9043-79EC53BF90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B484-89EF-4350-89CA-DE0274EC3CF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3E35-6989-4AD4-9043-79EC53BF9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B484-89EF-4350-89CA-DE0274EC3CF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3E35-6989-4AD4-9043-79EC53BF90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B484-89EF-4350-89CA-DE0274EC3CF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3E35-6989-4AD4-9043-79EC53BF90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B484-89EF-4350-89CA-DE0274EC3CF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3E35-6989-4AD4-9043-79EC53BF9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B484-89EF-4350-89CA-DE0274EC3CF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3E35-6989-4AD4-9043-79EC53BF9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B484-89EF-4350-89CA-DE0274EC3CF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3E35-6989-4AD4-9043-79EC53BF9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B484-89EF-4350-89CA-DE0274EC3CF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3E35-6989-4AD4-9043-79EC53BF90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97B484-89EF-4350-89CA-DE0274EC3CF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F43E35-6989-4AD4-9043-79EC53BF9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/>
            </a:extLst>
          </p:cNvPr>
          <p:cNvSpPr/>
          <p:nvPr/>
        </p:nvSpPr>
        <p:spPr>
          <a:xfrm>
            <a:off x="157163" y="119063"/>
            <a:ext cx="8829675" cy="49053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86" tIns="34843" rIns="69686" bIns="34843"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3" name="组合 5"/>
          <p:cNvGrpSpPr>
            <a:grpSpLocks/>
          </p:cNvGrpSpPr>
          <p:nvPr/>
        </p:nvGrpSpPr>
        <p:grpSpPr bwMode="auto">
          <a:xfrm>
            <a:off x="425450" y="260747"/>
            <a:ext cx="8364538" cy="5237559"/>
            <a:chOff x="0" y="0"/>
            <a:chExt cx="11151065" cy="6983832"/>
          </a:xfrm>
        </p:grpSpPr>
        <p:sp>
          <p:nvSpPr>
            <p:cNvPr id="5133" name="Freeform 1224"/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147483647 w 1162"/>
                <a:gd name="T1" fmla="*/ 2147483647 h 815"/>
                <a:gd name="T2" fmla="*/ 2147483647 w 1162"/>
                <a:gd name="T3" fmla="*/ 2147483647 h 815"/>
                <a:gd name="T4" fmla="*/ 2147483647 w 1162"/>
                <a:gd name="T5" fmla="*/ 2147483647 h 815"/>
                <a:gd name="T6" fmla="*/ 2147483647 w 1162"/>
                <a:gd name="T7" fmla="*/ 2147483647 h 815"/>
                <a:gd name="T8" fmla="*/ 2147483647 w 1162"/>
                <a:gd name="T9" fmla="*/ 2147483647 h 815"/>
                <a:gd name="T10" fmla="*/ 2147483647 w 1162"/>
                <a:gd name="T11" fmla="*/ 2147483647 h 815"/>
                <a:gd name="T12" fmla="*/ 2147483647 w 1162"/>
                <a:gd name="T13" fmla="*/ 2147483647 h 815"/>
                <a:gd name="T14" fmla="*/ 2147483647 w 1162"/>
                <a:gd name="T15" fmla="*/ 2147483647 h 815"/>
                <a:gd name="T16" fmla="*/ 2147483647 w 1162"/>
                <a:gd name="T17" fmla="*/ 2147483647 h 815"/>
                <a:gd name="T18" fmla="*/ 2147483647 w 1162"/>
                <a:gd name="T19" fmla="*/ 2147483647 h 815"/>
                <a:gd name="T20" fmla="*/ 2147483647 w 1162"/>
                <a:gd name="T21" fmla="*/ 2147483647 h 815"/>
                <a:gd name="T22" fmla="*/ 2147483647 w 1162"/>
                <a:gd name="T23" fmla="*/ 2147483647 h 815"/>
                <a:gd name="T24" fmla="*/ 2147483647 w 1162"/>
                <a:gd name="T25" fmla="*/ 2147483647 h 815"/>
                <a:gd name="T26" fmla="*/ 2147483647 w 1162"/>
                <a:gd name="T27" fmla="*/ 2147483647 h 815"/>
                <a:gd name="T28" fmla="*/ 2147483647 w 1162"/>
                <a:gd name="T29" fmla="*/ 2147483647 h 815"/>
                <a:gd name="T30" fmla="*/ 2147483647 w 1162"/>
                <a:gd name="T31" fmla="*/ 2147483647 h 815"/>
                <a:gd name="T32" fmla="*/ 2147483647 w 1162"/>
                <a:gd name="T33" fmla="*/ 2147483647 h 815"/>
                <a:gd name="T34" fmla="*/ 2147483647 w 1162"/>
                <a:gd name="T35" fmla="*/ 2147483647 h 815"/>
                <a:gd name="T36" fmla="*/ 2147483647 w 1162"/>
                <a:gd name="T37" fmla="*/ 2147483647 h 815"/>
                <a:gd name="T38" fmla="*/ 2147483647 w 1162"/>
                <a:gd name="T39" fmla="*/ 2147483647 h 815"/>
                <a:gd name="T40" fmla="*/ 2147483647 w 1162"/>
                <a:gd name="T41" fmla="*/ 2147483647 h 815"/>
                <a:gd name="T42" fmla="*/ 2147483647 w 1162"/>
                <a:gd name="T43" fmla="*/ 2147483647 h 815"/>
                <a:gd name="T44" fmla="*/ 2147483647 w 1162"/>
                <a:gd name="T45" fmla="*/ 2147483647 h 815"/>
                <a:gd name="T46" fmla="*/ 2147483647 w 1162"/>
                <a:gd name="T47" fmla="*/ 2147483647 h 815"/>
                <a:gd name="T48" fmla="*/ 2147483647 w 1162"/>
                <a:gd name="T49" fmla="*/ 2147483647 h 815"/>
                <a:gd name="T50" fmla="*/ 2147483647 w 1162"/>
                <a:gd name="T51" fmla="*/ 2147483647 h 815"/>
                <a:gd name="T52" fmla="*/ 2147483647 w 1162"/>
                <a:gd name="T53" fmla="*/ 2147483647 h 815"/>
                <a:gd name="T54" fmla="*/ 2147483647 w 1162"/>
                <a:gd name="T55" fmla="*/ 2147483647 h 815"/>
                <a:gd name="T56" fmla="*/ 2147483647 w 1162"/>
                <a:gd name="T57" fmla="*/ 2147483647 h 815"/>
                <a:gd name="T58" fmla="*/ 2147483647 w 1162"/>
                <a:gd name="T59" fmla="*/ 2147483647 h 815"/>
                <a:gd name="T60" fmla="*/ 2147483647 w 1162"/>
                <a:gd name="T61" fmla="*/ 2147483647 h 815"/>
                <a:gd name="T62" fmla="*/ 2147483647 w 1162"/>
                <a:gd name="T63" fmla="*/ 2147483647 h 815"/>
                <a:gd name="T64" fmla="*/ 2147483647 w 1162"/>
                <a:gd name="T65" fmla="*/ 2147483647 h 815"/>
                <a:gd name="T66" fmla="*/ 2147483647 w 1162"/>
                <a:gd name="T67" fmla="*/ 2147483647 h 815"/>
                <a:gd name="T68" fmla="*/ 2147483647 w 1162"/>
                <a:gd name="T69" fmla="*/ 2147483647 h 815"/>
                <a:gd name="T70" fmla="*/ 2147483647 w 1162"/>
                <a:gd name="T71" fmla="*/ 2147483647 h 815"/>
                <a:gd name="T72" fmla="*/ 2147483647 w 1162"/>
                <a:gd name="T73" fmla="*/ 2147483647 h 815"/>
                <a:gd name="T74" fmla="*/ 2147483647 w 1162"/>
                <a:gd name="T75" fmla="*/ 2147483647 h 815"/>
                <a:gd name="T76" fmla="*/ 2147483647 w 1162"/>
                <a:gd name="T77" fmla="*/ 2147483647 h 815"/>
                <a:gd name="T78" fmla="*/ 2147483647 w 1162"/>
                <a:gd name="T79" fmla="*/ 2147483647 h 815"/>
                <a:gd name="T80" fmla="*/ 2147483647 w 1162"/>
                <a:gd name="T81" fmla="*/ 2147483647 h 815"/>
                <a:gd name="T82" fmla="*/ 2147483647 w 1162"/>
                <a:gd name="T83" fmla="*/ 2147483647 h 815"/>
                <a:gd name="T84" fmla="*/ 2147483647 w 1162"/>
                <a:gd name="T85" fmla="*/ 2147483647 h 815"/>
                <a:gd name="T86" fmla="*/ 2147483647 w 1162"/>
                <a:gd name="T87" fmla="*/ 2147483647 h 815"/>
                <a:gd name="T88" fmla="*/ 2147483647 w 1162"/>
                <a:gd name="T89" fmla="*/ 2147483647 h 815"/>
                <a:gd name="T90" fmla="*/ 2147483647 w 1162"/>
                <a:gd name="T91" fmla="*/ 2147483647 h 815"/>
                <a:gd name="T92" fmla="*/ 2147483647 w 1162"/>
                <a:gd name="T93" fmla="*/ 2147483647 h 815"/>
                <a:gd name="T94" fmla="*/ 2147483647 w 1162"/>
                <a:gd name="T95" fmla="*/ 2147483647 h 815"/>
                <a:gd name="T96" fmla="*/ 2147483647 w 1162"/>
                <a:gd name="T97" fmla="*/ 2147483647 h 815"/>
                <a:gd name="T98" fmla="*/ 2147483647 w 1162"/>
                <a:gd name="T99" fmla="*/ 2147483647 h 815"/>
                <a:gd name="T100" fmla="*/ 2147483647 w 1162"/>
                <a:gd name="T101" fmla="*/ 2147483647 h 815"/>
                <a:gd name="T102" fmla="*/ 2147483647 w 1162"/>
                <a:gd name="T103" fmla="*/ 2147483647 h 815"/>
                <a:gd name="T104" fmla="*/ 2147483647 w 1162"/>
                <a:gd name="T105" fmla="*/ 2147483647 h 815"/>
                <a:gd name="T106" fmla="*/ 2147483647 w 1162"/>
                <a:gd name="T107" fmla="*/ 2147483647 h 815"/>
                <a:gd name="T108" fmla="*/ 2147483647 w 1162"/>
                <a:gd name="T109" fmla="*/ 2147483647 h 815"/>
                <a:gd name="T110" fmla="*/ 2147483647 w 1162"/>
                <a:gd name="T111" fmla="*/ 2147483647 h 815"/>
                <a:gd name="T112" fmla="*/ 2147483647 w 1162"/>
                <a:gd name="T113" fmla="*/ 2147483647 h 815"/>
                <a:gd name="T114" fmla="*/ 2147483647 w 1162"/>
                <a:gd name="T115" fmla="*/ 2147483647 h 815"/>
                <a:gd name="T116" fmla="*/ 2147483647 w 1162"/>
                <a:gd name="T117" fmla="*/ 2147483647 h 815"/>
                <a:gd name="T118" fmla="*/ 2147483647 w 1162"/>
                <a:gd name="T119" fmla="*/ 2147483647 h 815"/>
                <a:gd name="T120" fmla="*/ 2147483647 w 1162"/>
                <a:gd name="T121" fmla="*/ 2147483647 h 815"/>
                <a:gd name="T122" fmla="*/ 2147483647 w 1162"/>
                <a:gd name="T123" fmla="*/ 2147483647 h 815"/>
                <a:gd name="T124" fmla="*/ 2147483647 w 1162"/>
                <a:gd name="T125" fmla="*/ 2147483647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62"/>
                <a:gd name="T190" fmla="*/ 0 h 815"/>
                <a:gd name="T191" fmla="*/ 1162 w 1162"/>
                <a:gd name="T192" fmla="*/ 815 h 8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134" name="组合 133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组合 52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椭圆 1338"/>
          <p:cNvSpPr>
            <a:spLocks noChangeArrowheads="1"/>
          </p:cNvSpPr>
          <p:nvPr/>
        </p:nvSpPr>
        <p:spPr bwMode="auto">
          <a:xfrm>
            <a:off x="2611438" y="434578"/>
            <a:ext cx="4186237" cy="418504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9686" tIns="34843" rIns="69686" bIns="34843" anchor="ctr"/>
          <a:lstStyle/>
          <a:p>
            <a:pPr algn="ctr" eaLnBrk="1" hangingPunct="1"/>
            <a:r>
              <a:rPr lang="en-US" altLang="zh-CN" sz="1400" dirty="0">
                <a:solidFill>
                  <a:srgbClr val="FDFBE9"/>
                </a:solidFill>
                <a:latin typeface="Calibri" pitchFamily="34" charset="0"/>
                <a:ea typeface="SimSun" pitchFamily="2" charset="-122"/>
              </a:rPr>
              <a:t> </a:t>
            </a:r>
            <a:endParaRPr lang="zh-CN" altLang="en-US" sz="1400" dirty="0">
              <a:solidFill>
                <a:srgbClr val="FDFBE9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2" name="椭圆 1339"/>
          <p:cNvSpPr>
            <a:spLocks noChangeArrowheads="1"/>
          </p:cNvSpPr>
          <p:nvPr/>
        </p:nvSpPr>
        <p:spPr bwMode="auto">
          <a:xfrm>
            <a:off x="2522538" y="345281"/>
            <a:ext cx="4364037" cy="4363641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lIns="69686" tIns="34843" rIns="69686" bIns="34843" anchor="ctr"/>
          <a:lstStyle/>
          <a:p>
            <a:pPr algn="ctr" eaLnBrk="1" hangingPunct="1"/>
            <a:endParaRPr lang="zh-CN" altLang="en-US" sz="1400" dirty="0">
              <a:solidFill>
                <a:srgbClr val="FDFBE9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13" name="组合 136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950" y="79775"/>
            <a:ext cx="8370888" cy="506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97677" y="114300"/>
            <a:ext cx="3198813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95274" y="119062"/>
            <a:ext cx="3190875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Box 2"/>
          <p:cNvSpPr txBox="1">
            <a:spLocks noChangeArrowheads="1"/>
          </p:cNvSpPr>
          <p:nvPr/>
        </p:nvSpPr>
        <p:spPr bwMode="auto">
          <a:xfrm>
            <a:off x="427038" y="2946802"/>
            <a:ext cx="8362950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686" tIns="34843" rIns="69686" bIns="34843">
            <a:spAutoFit/>
          </a:bodyPr>
          <a:lstStyle/>
          <a:p>
            <a:pPr algn="ctr" eaLnBrk="1" hangingPunct="1"/>
            <a:r>
              <a:rPr lang="en-US" sz="2700" b="1" dirty="0" smtClean="0">
                <a:solidFill>
                  <a:srgbClr val="FF0000"/>
                </a:solidFill>
                <a:cs typeface="Times New Roman" pitchFamily="18" charset="0"/>
              </a:rPr>
              <a:t>VẬN TỐC( TRANG 138)</a:t>
            </a:r>
            <a:endParaRPr lang="en-US" sz="27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5130" name="图片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28926" y="4000500"/>
            <a:ext cx="3267075" cy="127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WordArt 20"/>
          <p:cNvSpPr>
            <a:spLocks noChangeArrowheads="1" noChangeShapeType="1" noTextEdit="1"/>
          </p:cNvSpPr>
          <p:nvPr/>
        </p:nvSpPr>
        <p:spPr bwMode="auto">
          <a:xfrm>
            <a:off x="2530475" y="2303857"/>
            <a:ext cx="4267200" cy="582218"/>
          </a:xfrm>
          <a:prstGeom prst="rect">
            <a:avLst/>
          </a:prstGeom>
        </p:spPr>
        <p:txBody>
          <a:bodyPr wrap="none" lIns="69686" tIns="34843" rIns="69686" bIns="3484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27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32" name="WordArt 20"/>
          <p:cNvSpPr>
            <a:spLocks noChangeArrowheads="1" noChangeShapeType="1" noTextEdit="1"/>
          </p:cNvSpPr>
          <p:nvPr/>
        </p:nvSpPr>
        <p:spPr bwMode="auto">
          <a:xfrm>
            <a:off x="914400" y="1071552"/>
            <a:ext cx="7315200" cy="1214448"/>
          </a:xfrm>
          <a:prstGeom prst="rect">
            <a:avLst/>
          </a:prstGeom>
        </p:spPr>
        <p:txBody>
          <a:bodyPr wrap="none" lIns="69686" tIns="34843" rIns="69686" bIns="3484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 </a:t>
            </a:r>
            <a:r>
              <a:rPr lang="en-US" sz="27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sáu</a:t>
            </a:r>
            <a:r>
              <a:rPr lang="vi-VN" sz="27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27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 </a:t>
            </a:r>
            <a:r>
              <a:rPr lang="en-US" sz="27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18  </a:t>
            </a:r>
            <a:r>
              <a:rPr lang="vi-VN" sz="27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tháng </a:t>
            </a:r>
            <a:r>
              <a:rPr lang="en-US" sz="27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r>
              <a:rPr lang="vi-VN" sz="27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27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 </a:t>
            </a:r>
            <a:r>
              <a:rPr lang="vi-VN" sz="27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202</a:t>
            </a:r>
            <a:r>
              <a:rPr lang="en-US" sz="27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endParaRPr lang="en-US" sz="27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047750"/>
            <a:ext cx="8839200" cy="3451622"/>
          </a:xfrm>
          <a:prstGeom prst="rect">
            <a:avLst/>
          </a:prstGeom>
          <a:noFill/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:</a:t>
            </a:r>
            <a:r>
              <a:rPr 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bay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bay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1800 km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2,5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giờ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vận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tốc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bay. </a:t>
            </a:r>
          </a:p>
        </p:txBody>
      </p:sp>
      <p:sp>
        <p:nvSpPr>
          <p:cNvPr id="11267" name="Text Box 17"/>
          <p:cNvSpPr txBox="1">
            <a:spLocks noChangeArrowheads="1"/>
          </p:cNvSpPr>
          <p:nvPr/>
        </p:nvSpPr>
        <p:spPr bwMode="auto">
          <a:xfrm>
            <a:off x="4251326" y="4256485"/>
            <a:ext cx="3216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sz="1800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899212" y="1885950"/>
            <a:ext cx="4800600" cy="246221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bay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1800  : 2,5  = 720 (km/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 720 km/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0" y="2078851"/>
            <a:ext cx="35814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Tóm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tắt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b="1" dirty="0">
                <a:solidFill>
                  <a:srgbClr val="0000FF"/>
                </a:solidFill>
                <a:latin typeface="HP001 4 hàng" pitchFamily="34" charset="0"/>
              </a:rPr>
              <a:t>s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:  1800 km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r>
              <a:rPr lang="en-US" b="1" dirty="0">
                <a:solidFill>
                  <a:srgbClr val="0000FF"/>
                </a:solidFill>
                <a:latin typeface="HP001 4 hàng" pitchFamily="34" charset="0"/>
              </a:rPr>
              <a:t>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:   2,5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̀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r>
              <a:rPr lang="en-US" b="1" dirty="0">
                <a:solidFill>
                  <a:srgbClr val="0000FF"/>
                </a:solidFill>
                <a:latin typeface="HP001 4 hàng" pitchFamily="34" charset="0"/>
              </a:rPr>
              <a:t>v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: …km/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̀?</a:t>
            </a:r>
          </a:p>
          <a:p>
            <a:pPr algn="ctr" eaLnBrk="1" hangingPunct="1">
              <a:spcBef>
                <a:spcPct val="50000"/>
              </a:spcBef>
            </a:pP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9212" y="-66020"/>
            <a:ext cx="986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vi-VN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473" y="333389"/>
            <a:ext cx="1914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 descr="book_page_flip_md_c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-66020"/>
            <a:ext cx="2286000" cy="10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279526" y="3286125"/>
            <a:ext cx="854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200400" y="2250400"/>
            <a:ext cx="5181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          </a:t>
            </a:r>
            <a:r>
              <a:rPr lang="en-US" sz="2800" b="1" dirty="0" smtClean="0">
                <a:solidFill>
                  <a:srgbClr val="0000FF"/>
                </a:solidFill>
              </a:rPr>
              <a:t>1 </a:t>
            </a:r>
            <a:r>
              <a:rPr lang="en-US" sz="2800" b="1" dirty="0" err="1">
                <a:solidFill>
                  <a:srgbClr val="0000FF"/>
                </a:solidFill>
              </a:rPr>
              <a:t>phút</a:t>
            </a:r>
            <a:r>
              <a:rPr lang="en-US" sz="2800" b="1" dirty="0">
                <a:solidFill>
                  <a:srgbClr val="0000FF"/>
                </a:solidFill>
              </a:rPr>
              <a:t> 20 </a:t>
            </a:r>
            <a:r>
              <a:rPr lang="en-US" sz="2800" b="1" dirty="0" err="1">
                <a:solidFill>
                  <a:srgbClr val="0000FF"/>
                </a:solidFill>
              </a:rPr>
              <a:t>giây</a:t>
            </a:r>
            <a:r>
              <a:rPr lang="en-US" sz="2800" b="1" dirty="0">
                <a:solidFill>
                  <a:srgbClr val="0000FF"/>
                </a:solidFill>
              </a:rPr>
              <a:t> = 80 </a:t>
            </a:r>
            <a:r>
              <a:rPr lang="en-US" sz="2800" b="1" dirty="0" err="1">
                <a:solidFill>
                  <a:srgbClr val="0000FF"/>
                </a:solidFill>
              </a:rPr>
              <a:t>giây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</a:rPr>
              <a:t>Vận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tốc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của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người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đó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là</a:t>
            </a:r>
            <a:r>
              <a:rPr lang="en-US" sz="2800" b="1" dirty="0">
                <a:solidFill>
                  <a:srgbClr val="0000FF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        </a:t>
            </a:r>
            <a:r>
              <a:rPr lang="en-US" sz="2800" b="1" dirty="0" smtClean="0">
                <a:solidFill>
                  <a:srgbClr val="0000FF"/>
                </a:solidFill>
              </a:rPr>
              <a:t>400  </a:t>
            </a:r>
            <a:r>
              <a:rPr lang="en-US" sz="2800" b="1" dirty="0">
                <a:solidFill>
                  <a:srgbClr val="0000FF"/>
                </a:solidFill>
              </a:rPr>
              <a:t>:  80 = 5 (m / </a:t>
            </a:r>
            <a:r>
              <a:rPr lang="en-US" sz="2800" b="1" dirty="0" err="1">
                <a:solidFill>
                  <a:srgbClr val="0000FF"/>
                </a:solidFill>
              </a:rPr>
              <a:t>giây</a:t>
            </a:r>
            <a:r>
              <a:rPr lang="en-US" sz="2800" b="1" dirty="0">
                <a:solidFill>
                  <a:srgbClr val="0000FF"/>
                </a:solidFill>
              </a:rPr>
              <a:t> )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              </a:t>
            </a:r>
            <a:r>
              <a:rPr lang="en-US" sz="2800" b="1" u="sng" dirty="0" err="1">
                <a:solidFill>
                  <a:srgbClr val="0000FF"/>
                </a:solidFill>
              </a:rPr>
              <a:t>Đáp</a:t>
            </a:r>
            <a:r>
              <a:rPr lang="en-US" sz="2800" b="1" u="sng" dirty="0">
                <a:solidFill>
                  <a:srgbClr val="0000FF"/>
                </a:solidFill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</a:rPr>
              <a:t>số</a:t>
            </a:r>
            <a:r>
              <a:rPr lang="en-US" sz="2800" b="1" dirty="0">
                <a:solidFill>
                  <a:srgbClr val="0000FF"/>
                </a:solidFill>
              </a:rPr>
              <a:t> : </a:t>
            </a:r>
            <a:r>
              <a:rPr lang="en-US" sz="2800" b="1" dirty="0">
                <a:solidFill>
                  <a:srgbClr val="FF0066"/>
                </a:solidFill>
              </a:rPr>
              <a:t>5 m/ </a:t>
            </a:r>
            <a:r>
              <a:rPr lang="en-US" sz="2800" b="1" dirty="0" err="1">
                <a:solidFill>
                  <a:srgbClr val="FF0066"/>
                </a:solidFill>
              </a:rPr>
              <a:t>giây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2209800" y="0"/>
            <a:ext cx="6705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solidFill>
                  <a:schemeClr val="tx2"/>
                </a:solidFill>
              </a:rPr>
              <a:t>Bài</a:t>
            </a:r>
            <a:r>
              <a:rPr lang="en-US" sz="2800" b="1" u="sng" dirty="0">
                <a:solidFill>
                  <a:schemeClr val="tx2"/>
                </a:solidFill>
              </a:rPr>
              <a:t> 3</a:t>
            </a:r>
            <a:r>
              <a:rPr lang="en-US" sz="2800" b="1" dirty="0">
                <a:solidFill>
                  <a:schemeClr val="tx2"/>
                </a:solidFill>
              </a:rPr>
              <a:t>: </a:t>
            </a:r>
            <a:r>
              <a:rPr lang="en-US" sz="2800" b="1" dirty="0" err="1">
                <a:solidFill>
                  <a:schemeClr val="tx2"/>
                </a:solidFill>
              </a:rPr>
              <a:t>Một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người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chạy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được</a:t>
            </a:r>
            <a:r>
              <a:rPr lang="en-US" sz="2800" b="1" dirty="0">
                <a:solidFill>
                  <a:schemeClr val="tx2"/>
                </a:solidFill>
              </a:rPr>
              <a:t> 400 </a:t>
            </a:r>
            <a:r>
              <a:rPr lang="en-US" sz="2800" b="1" dirty="0" err="1">
                <a:solidFill>
                  <a:schemeClr val="tx2"/>
                </a:solidFill>
              </a:rPr>
              <a:t>mét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trong</a:t>
            </a:r>
            <a:r>
              <a:rPr lang="en-US" sz="2800" b="1" dirty="0">
                <a:solidFill>
                  <a:schemeClr val="tx2"/>
                </a:solidFill>
              </a:rPr>
              <a:t> 1 </a:t>
            </a:r>
            <a:r>
              <a:rPr lang="en-US" sz="2800" b="1" dirty="0" err="1">
                <a:solidFill>
                  <a:schemeClr val="tx2"/>
                </a:solidFill>
              </a:rPr>
              <a:t>phút</a:t>
            </a:r>
            <a:r>
              <a:rPr lang="en-US" sz="2800" b="1" dirty="0">
                <a:solidFill>
                  <a:schemeClr val="tx2"/>
                </a:solidFill>
              </a:rPr>
              <a:t> 20 </a:t>
            </a:r>
            <a:r>
              <a:rPr lang="en-US" sz="2800" b="1" dirty="0" err="1">
                <a:solidFill>
                  <a:schemeClr val="tx2"/>
                </a:solidFill>
              </a:rPr>
              <a:t>giây</a:t>
            </a:r>
            <a:r>
              <a:rPr lang="en-US" sz="2800" b="1" dirty="0">
                <a:solidFill>
                  <a:schemeClr val="tx2"/>
                </a:solidFill>
              </a:rPr>
              <a:t>. </a:t>
            </a:r>
            <a:r>
              <a:rPr lang="en-US" sz="2800" b="1" dirty="0" err="1">
                <a:solidFill>
                  <a:schemeClr val="tx2"/>
                </a:solidFill>
              </a:rPr>
              <a:t>Tính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vận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tốc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chạy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của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người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đó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với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đơn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vị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đo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là</a:t>
            </a:r>
            <a:r>
              <a:rPr lang="en-US" sz="2800" b="1" dirty="0">
                <a:solidFill>
                  <a:schemeClr val="tx2"/>
                </a:solidFill>
              </a:rPr>
              <a:t> m/</a:t>
            </a:r>
            <a:r>
              <a:rPr lang="en-US" sz="2800" b="1" dirty="0" err="1">
                <a:solidFill>
                  <a:schemeClr val="tx2"/>
                </a:solidFill>
              </a:rPr>
              <a:t>giây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4191000" y="1733550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00FF"/>
                </a:solidFill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</a:rPr>
              <a:t>giải</a:t>
            </a:r>
            <a:r>
              <a:rPr lang="en-US" sz="2800" b="1" dirty="0">
                <a:solidFill>
                  <a:srgbClr val="0000FF"/>
                </a:solidFill>
              </a:rPr>
              <a:t>:</a:t>
            </a:r>
          </a:p>
        </p:txBody>
      </p:sp>
      <p:pic>
        <p:nvPicPr>
          <p:cNvPr id="38935" name="Picture 23" descr="5823270557_45cdbd76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33550"/>
            <a:ext cx="25146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504951"/>
            <a:ext cx="6172199" cy="3638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400" y="20011"/>
            <a:ext cx="1590412" cy="1855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81350"/>
            <a:ext cx="1752600" cy="199924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447800" y="356881"/>
            <a:ext cx="4800600" cy="1371600"/>
          </a:xfrm>
          <a:prstGeom prst="cloudCallout">
            <a:avLst>
              <a:gd name="adj1" fmla="val 29259"/>
              <a:gd name="adj2" fmla="val 10199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1295400" y="0"/>
            <a:ext cx="7239000" cy="1216522"/>
          </a:xfrm>
          <a:prstGeom prst="star16">
            <a:avLst>
              <a:gd name="adj" fmla="val 37500"/>
            </a:avLst>
          </a:prstGeom>
          <a:gradFill rotWithShape="1">
            <a:gsLst>
              <a:gs pos="24000">
                <a:schemeClr val="accent5"/>
              </a:gs>
              <a:gs pos="0">
                <a:srgbClr val="FFFF99"/>
              </a:gs>
              <a:gs pos="50000">
                <a:srgbClr val="FF0000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tốc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3808" y="1167884"/>
            <a:ext cx="44132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vi-V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657350"/>
            <a:ext cx="51346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</a:t>
            </a:r>
            <a:r>
              <a:rPr lang="vi-VN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ười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đạp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khoảng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98459" y="2114550"/>
            <a:ext cx="50768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</a:t>
            </a:r>
            <a:r>
              <a:rPr lang="vi-VN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ười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máy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khoảng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98459" y="2564930"/>
            <a:ext cx="44342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</a:t>
            </a:r>
            <a:r>
              <a:rPr lang="vi-VN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ười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khoảng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1168684"/>
            <a:ext cx="18078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km/giờ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5973" y="1635403"/>
            <a:ext cx="19094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km/giờ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5087" y="2114550"/>
            <a:ext cx="19094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km/giờ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6846" y="2580997"/>
            <a:ext cx="20110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km/giờ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1" y="3164840"/>
            <a:ext cx="3839210" cy="1979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nimBg="1"/>
      <p:bldP spid="2" grpId="0"/>
      <p:bldP spid="3" grpId="0"/>
      <p:bldP spid="4" grpId="0"/>
      <p:bldP spid="5" grpId="0"/>
      <p:bldP spid="6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5334000" y="2628900"/>
            <a:ext cx="1981200" cy="142875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Vận tốc của</a:t>
            </a:r>
          </a:p>
          <a:p>
            <a:pPr algn="ctr"/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 người đi bộ</a:t>
            </a:r>
          </a:p>
          <a:p>
            <a:pPr algn="ctr"/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khoảng bao </a:t>
            </a:r>
          </a:p>
          <a:p>
            <a:pPr algn="ctr"/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nhiêu?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314700" y="2686050"/>
            <a:ext cx="1981200" cy="142875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Nêu một số</a:t>
            </a:r>
          </a:p>
          <a:p>
            <a:pPr algn="ctr" eaLnBrk="1" hangingPunct="1"/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đơn vị đo </a:t>
            </a:r>
          </a:p>
          <a:p>
            <a:pPr algn="ctr" eaLnBrk="1" hangingPunct="1"/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vận tốc. </a:t>
            </a:r>
          </a:p>
          <a:p>
            <a:pPr algn="ctr" eaLnBrk="1" hangingPunct="1"/>
            <a:endParaRPr lang="en-US" sz="24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3048001" y="285750"/>
            <a:ext cx="2676525" cy="59055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40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FF"/>
                    </a:gs>
                  </a:gsLst>
                  <a:lin ang="5400000" scaled="1"/>
                </a:gradFill>
              </a:rPr>
              <a:t> "Đố bạn ? "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7848600" y="1028700"/>
            <a:ext cx="762000" cy="571500"/>
          </a:xfrm>
          <a:prstGeom prst="ellipse">
            <a:avLst/>
          </a:prstGeom>
          <a:solidFill>
            <a:srgbClr val="CCFF33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7848601" y="1600201"/>
            <a:ext cx="784225" cy="554831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7924800" y="2171700"/>
            <a:ext cx="762000" cy="571500"/>
          </a:xfrm>
          <a:prstGeom prst="ellipse">
            <a:avLst/>
          </a:prstGeom>
          <a:solidFill>
            <a:srgbClr val="66FF66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 rot="-1663024">
            <a:off x="238125" y="495338"/>
            <a:ext cx="1809750" cy="800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Trò chơi:</a:t>
            </a:r>
          </a:p>
        </p:txBody>
      </p:sp>
      <p:grpSp>
        <p:nvGrpSpPr>
          <p:cNvPr id="12297" name="Group 9"/>
          <p:cNvGrpSpPr/>
          <p:nvPr/>
        </p:nvGrpSpPr>
        <p:grpSpPr bwMode="auto">
          <a:xfrm rot="-660813">
            <a:off x="647700" y="721343"/>
            <a:ext cx="1295400" cy="742950"/>
            <a:chOff x="336" y="528"/>
            <a:chExt cx="912" cy="720"/>
          </a:xfrm>
        </p:grpSpPr>
        <p:sp>
          <p:nvSpPr>
            <p:cNvPr id="12314" name="Line 10"/>
            <p:cNvSpPr>
              <a:spLocks noChangeShapeType="1"/>
            </p:cNvSpPr>
            <p:nvPr/>
          </p:nvSpPr>
          <p:spPr bwMode="auto">
            <a:xfrm flipV="1">
              <a:off x="336" y="528"/>
              <a:ext cx="912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3803" name="AutoShape 11"/>
            <p:cNvSpPr>
              <a:spLocks noChangeArrowheads="1"/>
            </p:cNvSpPr>
            <p:nvPr/>
          </p:nvSpPr>
          <p:spPr bwMode="auto">
            <a:xfrm rot="-2243630">
              <a:off x="674" y="860"/>
              <a:ext cx="161" cy="157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2298" name="AutoShape 12"/>
          <p:cNvSpPr>
            <a:spLocks noChangeArrowheads="1"/>
          </p:cNvSpPr>
          <p:nvPr/>
        </p:nvSpPr>
        <p:spPr bwMode="auto">
          <a:xfrm>
            <a:off x="1219200" y="1200150"/>
            <a:ext cx="1981200" cy="142875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Times New Roman" panose="02020603050405020304" pitchFamily="18" charset="0"/>
              </a:rPr>
              <a:t>  </a:t>
            </a:r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Nêu quy tắc</a:t>
            </a:r>
          </a:p>
          <a:p>
            <a:pPr algn="ctr" eaLnBrk="1" hangingPunct="1"/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 tính vận tốc.</a:t>
            </a:r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1219200" y="1143000"/>
            <a:ext cx="2057400" cy="1485900"/>
          </a:xfrm>
          <a:prstGeom prst="smileyFace">
            <a:avLst>
              <a:gd name="adj" fmla="val 4653"/>
            </a:avLst>
          </a:prstGeom>
          <a:solidFill>
            <a:srgbClr val="FFFF99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2300" name="AutoShape 14"/>
          <p:cNvSpPr>
            <a:spLocks noChangeArrowheads="1"/>
          </p:cNvSpPr>
          <p:nvPr/>
        </p:nvSpPr>
        <p:spPr bwMode="auto">
          <a:xfrm>
            <a:off x="3276600" y="1200150"/>
            <a:ext cx="1981200" cy="142875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2400" b="1">
                <a:solidFill>
                  <a:srgbClr val="000066"/>
                </a:solidFill>
                <a:latin typeface="HP001 4 hàng" pitchFamily="34" charset="0"/>
              </a:rPr>
              <a:t>s</a:t>
            </a:r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: 100 km</a:t>
            </a:r>
          </a:p>
          <a:p>
            <a:pPr eaLnBrk="1" hangingPunct="1"/>
            <a:r>
              <a:rPr lang="en-US" sz="2400" b="1">
                <a:solidFill>
                  <a:srgbClr val="000066"/>
                </a:solidFill>
                <a:latin typeface="HP001 4 hàng" pitchFamily="34" charset="0"/>
              </a:rPr>
              <a:t>t</a:t>
            </a:r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:   2 giờ</a:t>
            </a:r>
          </a:p>
          <a:p>
            <a:pPr eaLnBrk="1" hangingPunct="1"/>
            <a:r>
              <a:rPr lang="en-US" sz="2400" b="1">
                <a:solidFill>
                  <a:srgbClr val="000066"/>
                </a:solidFill>
                <a:latin typeface="HP001 4 hàng" pitchFamily="34" charset="0"/>
              </a:rPr>
              <a:t>v</a:t>
            </a:r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: ?km/giờ</a:t>
            </a:r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>
            <a:off x="3276600" y="1200150"/>
            <a:ext cx="1968500" cy="1428750"/>
          </a:xfrm>
          <a:prstGeom prst="smileyFace">
            <a:avLst>
              <a:gd name="adj" fmla="val 4653"/>
            </a:avLst>
          </a:prstGeom>
          <a:solidFill>
            <a:srgbClr val="66FF33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2302" name="AutoShape 16"/>
          <p:cNvSpPr>
            <a:spLocks noChangeArrowheads="1"/>
          </p:cNvSpPr>
          <p:nvPr/>
        </p:nvSpPr>
        <p:spPr bwMode="auto">
          <a:xfrm>
            <a:off x="1143000" y="2628900"/>
            <a:ext cx="2133600" cy="142875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2400" b="1">
                <a:solidFill>
                  <a:srgbClr val="000066"/>
                </a:solidFill>
                <a:latin typeface="HP001 4 hàng" pitchFamily="34" charset="0"/>
              </a:rPr>
              <a:t>s</a:t>
            </a:r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: 800 m</a:t>
            </a:r>
          </a:p>
          <a:p>
            <a:pPr eaLnBrk="1" hangingPunct="1"/>
            <a:r>
              <a:rPr lang="en-US" sz="2400" b="1">
                <a:solidFill>
                  <a:srgbClr val="000066"/>
                </a:solidFill>
                <a:latin typeface="HP001 4 hàng" pitchFamily="34" charset="0"/>
              </a:rPr>
              <a:t>t</a:t>
            </a:r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:  4 phút</a:t>
            </a:r>
          </a:p>
          <a:p>
            <a:pPr eaLnBrk="1" hangingPunct="1"/>
            <a:r>
              <a:rPr lang="en-US" sz="2400" b="1">
                <a:solidFill>
                  <a:srgbClr val="000066"/>
                </a:solidFill>
                <a:latin typeface="HP001 4 hàng" pitchFamily="34" charset="0"/>
              </a:rPr>
              <a:t>v</a:t>
            </a:r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: ? m/phút</a:t>
            </a:r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>
            <a:off x="1143000" y="2628900"/>
            <a:ext cx="2133600" cy="142875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7924800" y="2743200"/>
            <a:ext cx="774700" cy="5381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4</a:t>
            </a:r>
          </a:p>
        </p:txBody>
      </p:sp>
      <p:pic>
        <p:nvPicPr>
          <p:cNvPr id="12305" name="Picture 19" descr="F9849DCFA90C473196ECD16214E770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43434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20" descr="F9849DCFA90C473196ECD16214E770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3434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AutoShape 21"/>
          <p:cNvSpPr>
            <a:spLocks noChangeArrowheads="1"/>
          </p:cNvSpPr>
          <p:nvPr/>
        </p:nvSpPr>
        <p:spPr bwMode="auto">
          <a:xfrm>
            <a:off x="5257801" y="1247775"/>
            <a:ext cx="1958975" cy="1368029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Nêu công thức </a:t>
            </a:r>
          </a:p>
          <a:p>
            <a:pPr algn="ctr" eaLnBrk="1" hangingPunct="1"/>
            <a:r>
              <a:rPr 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tính vận tốc.</a:t>
            </a:r>
          </a:p>
        </p:txBody>
      </p:sp>
      <p:sp>
        <p:nvSpPr>
          <p:cNvPr id="12308" name="Text Box 24"/>
          <p:cNvSpPr txBox="1">
            <a:spLocks noChangeArrowheads="1"/>
          </p:cNvSpPr>
          <p:nvPr/>
        </p:nvSpPr>
        <p:spPr bwMode="auto">
          <a:xfrm>
            <a:off x="5410200" y="1657350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24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17" name="AutoShape 25"/>
          <p:cNvSpPr>
            <a:spLocks noChangeArrowheads="1"/>
          </p:cNvSpPr>
          <p:nvPr/>
        </p:nvSpPr>
        <p:spPr bwMode="auto">
          <a:xfrm>
            <a:off x="5257800" y="1200150"/>
            <a:ext cx="1981200" cy="142875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66FF33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3818" name="Oval 26"/>
          <p:cNvSpPr>
            <a:spLocks noChangeArrowheads="1"/>
          </p:cNvSpPr>
          <p:nvPr/>
        </p:nvSpPr>
        <p:spPr bwMode="auto">
          <a:xfrm>
            <a:off x="7924800" y="3314700"/>
            <a:ext cx="762000" cy="5143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3819" name="Oval 27"/>
          <p:cNvSpPr>
            <a:spLocks noChangeArrowheads="1"/>
          </p:cNvSpPr>
          <p:nvPr/>
        </p:nvSpPr>
        <p:spPr bwMode="auto">
          <a:xfrm>
            <a:off x="7924800" y="3829050"/>
            <a:ext cx="762000" cy="51435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3820" name="AutoShape 28"/>
          <p:cNvSpPr>
            <a:spLocks noChangeArrowheads="1"/>
          </p:cNvSpPr>
          <p:nvPr/>
        </p:nvSpPr>
        <p:spPr bwMode="auto">
          <a:xfrm>
            <a:off x="3276600" y="2686050"/>
            <a:ext cx="2057400" cy="1428750"/>
          </a:xfrm>
          <a:prstGeom prst="smileyFace">
            <a:avLst>
              <a:gd name="adj" fmla="val 4653"/>
            </a:avLst>
          </a:prstGeom>
          <a:solidFill>
            <a:schemeClr val="folHlink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3821" name="AutoShape 29"/>
          <p:cNvSpPr>
            <a:spLocks noChangeArrowheads="1"/>
          </p:cNvSpPr>
          <p:nvPr/>
        </p:nvSpPr>
        <p:spPr bwMode="auto">
          <a:xfrm>
            <a:off x="5334000" y="2628900"/>
            <a:ext cx="1968500" cy="1428750"/>
          </a:xfrm>
          <a:prstGeom prst="smileyFace">
            <a:avLst>
              <a:gd name="adj" fmla="val 4653"/>
            </a:avLst>
          </a:prstGeom>
          <a:solidFill>
            <a:srgbClr val="CCFFFF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000066"/>
                </a:solidFill>
                <a:latin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21" y="1"/>
            <a:ext cx="9184821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5432" y="1792865"/>
            <a:ext cx="830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</a:p>
          <a:p>
            <a:pPr algn="ctr">
              <a:defRPr/>
            </a:pP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EM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990600" y="663179"/>
            <a:ext cx="6953250" cy="1608534"/>
          </a:xfrm>
          <a:prstGeom prst="rect">
            <a:avLst/>
          </a:prstGeom>
        </p:spPr>
        <p:txBody>
          <a:bodyPr lIns="69686" tIns="34843" rIns="69686" bIns="34843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Điều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chỉnh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dạy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nếu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eaLnBrk="1" hangingPunct="1">
              <a:buNone/>
              <a:defRPr/>
            </a:pP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  <p:pic>
        <p:nvPicPr>
          <p:cNvPr id="32771" name="Picture 5" descr="house_with_trees_blow_a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2528888"/>
            <a:ext cx="64008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" y="0"/>
            <a:ext cx="10058400" cy="56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44454" y="1200150"/>
            <a:ext cx="5499496" cy="80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686" tIns="34843" rIns="69686" bIns="34843">
            <a:spAutoFit/>
          </a:bodyPr>
          <a:lstStyle/>
          <a:p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       </a:t>
            </a:r>
            <a:endParaRPr lang="en-US" altLang="en-US" sz="2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106" name="TextBox 1"/>
          <p:cNvSpPr txBox="1">
            <a:spLocks noChangeArrowheads="1"/>
          </p:cNvSpPr>
          <p:nvPr/>
        </p:nvSpPr>
        <p:spPr bwMode="auto">
          <a:xfrm>
            <a:off x="665560" y="581025"/>
            <a:ext cx="2401490" cy="62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686" tIns="34843" rIns="69686" bIns="34843">
            <a:spAutoFit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YÊU CẦU </a:t>
            </a:r>
          </a:p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CẦN ĐẠT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905000" y="514350"/>
            <a:ext cx="6934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725" algn="l"/>
              </a:tabLs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Kiến thức: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Có khái niệm ban đầu về vận tốc, đơn vị đo vận tốc.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Kĩ năng</a:t>
            </a: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:- Biết tính vận tốc của một chuyển động đều.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725" algn="l"/>
              </a:tabLst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HS làm bài 1, bài 2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KKHS LÀM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BÀI 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72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Thái độ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Cẩn thận, tỉ mỉ, yêu thích môn học.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725" algn="l"/>
              </a:tabLs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7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vấn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7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lập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toán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hoá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toán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vấn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toán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toán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cụ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tiện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toán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4461" y="0"/>
            <a:ext cx="9136856" cy="56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44454" y="1200150"/>
            <a:ext cx="5499496" cy="80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686" tIns="34843" rIns="69686" bIns="34843">
            <a:spAutoFit/>
          </a:bodyPr>
          <a:lstStyle/>
          <a:p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       </a:t>
            </a:r>
            <a:endParaRPr lang="en-US" altLang="en-US" sz="2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106" name="TextBox 1"/>
          <p:cNvSpPr txBox="1">
            <a:spLocks noChangeArrowheads="1"/>
          </p:cNvSpPr>
          <p:nvPr/>
        </p:nvSpPr>
        <p:spPr bwMode="auto">
          <a:xfrm>
            <a:off x="665560" y="581025"/>
            <a:ext cx="2401490" cy="13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686" tIns="34843" rIns="69686" bIns="34843">
            <a:spAutoFit/>
          </a:bodyPr>
          <a:lstStyle/>
          <a:p>
            <a:r>
              <a:rPr lang="en-US" altLang="en-US" sz="4100" b="1" dirty="0">
                <a:solidFill>
                  <a:srgbClr val="FF0000"/>
                </a:solidFill>
                <a:latin typeface="Times New Roman" pitchFamily="18" charset="0"/>
              </a:rPr>
              <a:t>KHỞI ĐỘNG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819400" y="742950"/>
            <a:ext cx="5339953" cy="4191000"/>
          </a:xfrm>
          <a:prstGeom prst="cloudCallout">
            <a:avLst>
              <a:gd name="adj1" fmla="val 31829"/>
              <a:gd name="adj2" fmla="val 81500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D745D0"/>
            </a:solidFill>
            <a:round/>
          </a:ln>
        </p:spPr>
        <p:txBody>
          <a:bodyPr lIns="69686" tIns="34843" rIns="69686" bIns="34843"/>
          <a:lstStyle>
            <a:lvl1pPr marL="514350" indent="-5143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None/>
              <a:defRPr/>
            </a:pPr>
            <a:r>
              <a:rPr lang="da-DK" sz="2800" dirty="0" smtClean="0"/>
              <a:t>HS chơi trò chơi "Bắn tên" nêu kết quả </a:t>
            </a:r>
            <a:r>
              <a:rPr lang="da-DK" sz="2800" dirty="0" smtClean="0">
                <a:solidFill>
                  <a:srgbClr val="FF0000"/>
                </a:solidFill>
              </a:rPr>
              <a:t>tính thể tích của hình lập phương </a:t>
            </a:r>
            <a:r>
              <a:rPr lang="da-DK" sz="2800" dirty="0" smtClean="0"/>
              <a:t>có độ dài cạnh lần lượt là : 2cm;3cm; 4cm; 5cm; 6cm..</a:t>
            </a:r>
            <a:endParaRPr lang="en-US" sz="2800" dirty="0" smtClean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1542047"/>
            <a:ext cx="6172199" cy="3638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400" y="20011"/>
            <a:ext cx="1752600" cy="2246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3144253"/>
            <a:ext cx="1752600" cy="199924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09282" y="283349"/>
            <a:ext cx="7162800" cy="1828800"/>
          </a:xfrm>
          <a:prstGeom prst="cloudCallout">
            <a:avLst>
              <a:gd name="adj1" fmla="val -30175"/>
              <a:gd name="adj2" fmla="val 10507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2419350" y="971551"/>
          <a:ext cx="114300" cy="164306"/>
        </p:xfrm>
        <a:graphic>
          <a:graphicData uri="http://schemas.openxmlformats.org/presentationml/2006/ole">
            <p:oleObj spid="_x0000_s1109" name="Equation" r:id="rId3" imgW="114151" imgH="215619" progId="Equation.3">
              <p:embed/>
            </p:oleObj>
          </a:graphicData>
        </a:graphic>
      </p:graphicFrame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838200" y="1958579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 Box 15"/>
          <p:cNvSpPr txBox="1">
            <a:spLocks noChangeArrowheads="1"/>
          </p:cNvSpPr>
          <p:nvPr/>
        </p:nvSpPr>
        <p:spPr bwMode="auto">
          <a:xfrm>
            <a:off x="6918326" y="1028700"/>
            <a:ext cx="1463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-76200" y="835999"/>
            <a:ext cx="96266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sng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u="sng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170 km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858211" y="1634063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279892" y="2027901"/>
            <a:ext cx="777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8702" name="Group 30"/>
          <p:cNvGrpSpPr/>
          <p:nvPr/>
        </p:nvGrpSpPr>
        <p:grpSpPr bwMode="auto">
          <a:xfrm>
            <a:off x="192581" y="2589014"/>
            <a:ext cx="3829050" cy="751284"/>
            <a:chOff x="420" y="2728"/>
            <a:chExt cx="2412" cy="631"/>
          </a:xfrm>
        </p:grpSpPr>
        <p:sp>
          <p:nvSpPr>
            <p:cNvPr id="5137" name="Line 20"/>
            <p:cNvSpPr>
              <a:spLocks noChangeShapeType="1"/>
            </p:cNvSpPr>
            <p:nvPr/>
          </p:nvSpPr>
          <p:spPr bwMode="auto">
            <a:xfrm>
              <a:off x="420" y="2827"/>
              <a:ext cx="240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8" name="Line 21"/>
            <p:cNvSpPr>
              <a:spLocks noChangeShapeType="1"/>
            </p:cNvSpPr>
            <p:nvPr/>
          </p:nvSpPr>
          <p:spPr bwMode="auto">
            <a:xfrm>
              <a:off x="420" y="2728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9" name="Line 22"/>
            <p:cNvSpPr>
              <a:spLocks noChangeShapeType="1"/>
            </p:cNvSpPr>
            <p:nvPr/>
          </p:nvSpPr>
          <p:spPr bwMode="auto">
            <a:xfrm>
              <a:off x="1017" y="2731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0" name="Line 23"/>
            <p:cNvSpPr>
              <a:spLocks noChangeShapeType="1"/>
            </p:cNvSpPr>
            <p:nvPr/>
          </p:nvSpPr>
          <p:spPr bwMode="auto">
            <a:xfrm>
              <a:off x="1637" y="2731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1" name="Line 24"/>
            <p:cNvSpPr>
              <a:spLocks noChangeShapeType="1"/>
            </p:cNvSpPr>
            <p:nvPr/>
          </p:nvSpPr>
          <p:spPr bwMode="auto">
            <a:xfrm>
              <a:off x="2240" y="2731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2" name="Line 25"/>
            <p:cNvSpPr>
              <a:spLocks noChangeShapeType="1"/>
            </p:cNvSpPr>
            <p:nvPr/>
          </p:nvSpPr>
          <p:spPr bwMode="auto">
            <a:xfrm>
              <a:off x="2820" y="2731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3" name="Text Box 27"/>
            <p:cNvSpPr txBox="1">
              <a:spLocks noChangeArrowheads="1"/>
            </p:cNvSpPr>
            <p:nvPr/>
          </p:nvSpPr>
          <p:spPr bwMode="auto">
            <a:xfrm>
              <a:off x="1296" y="3049"/>
              <a:ext cx="86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170 </a:t>
              </a:r>
              <a:r>
                <a:rPr lang="en-US" sz="1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144" name="AutoShape 28"/>
            <p:cNvSpPr/>
            <p:nvPr/>
          </p:nvSpPr>
          <p:spPr bwMode="auto">
            <a:xfrm rot="5400000">
              <a:off x="1512" y="1808"/>
              <a:ext cx="240" cy="2400"/>
            </a:xfrm>
            <a:prstGeom prst="rightBrace">
              <a:avLst>
                <a:gd name="adj1" fmla="val 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701" name="AutoShape 29"/>
          <p:cNvSpPr/>
          <p:nvPr/>
        </p:nvSpPr>
        <p:spPr bwMode="auto">
          <a:xfrm rot="16200000" flipV="1">
            <a:off x="554531" y="2054333"/>
            <a:ext cx="2286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3352800" y="1817042"/>
            <a:ext cx="5562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 eaLnBrk="1" hangingPunct="1">
              <a:lnSpc>
                <a:spcPct val="110000"/>
              </a:lnSpc>
            </a:pPr>
            <a:endParaRPr lang="en-US" sz="2400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42,5 km </a:t>
            </a:r>
          </a:p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0" y="3829050"/>
            <a:ext cx="9144000" cy="1261884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FF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42,5 km. Ta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42,5 km/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3505200" y="2625833"/>
            <a:ext cx="525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 eaLnBrk="1" hangingPunct="1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: 4 =  42,5 (km) </a:t>
            </a:r>
          </a:p>
        </p:txBody>
      </p:sp>
      <p:sp>
        <p:nvSpPr>
          <p:cNvPr id="5136" name="WordArt 35"/>
          <p:cNvSpPr>
            <a:spLocks noChangeArrowheads="1" noChangeShapeType="1" noTextEdit="1"/>
          </p:cNvSpPr>
          <p:nvPr/>
        </p:nvSpPr>
        <p:spPr bwMode="auto">
          <a:xfrm>
            <a:off x="3657600" y="114300"/>
            <a:ext cx="1447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2000" b="1" kern="10" dirty="0">
              <a:ln w="19050">
                <a:solidFill>
                  <a:schemeClr val="accent2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9212" y="-66020"/>
            <a:ext cx="986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vi-VN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5473" y="333389"/>
            <a:ext cx="1914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 descr="Thao luan nho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813"/>
            <a:ext cx="1505911" cy="870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val Callout 2"/>
          <p:cNvSpPr/>
          <p:nvPr/>
        </p:nvSpPr>
        <p:spPr>
          <a:xfrm>
            <a:off x="1676400" y="57150"/>
            <a:ext cx="1675765" cy="666750"/>
          </a:xfrm>
          <a:prstGeom prst="wedgeEllipseCallout">
            <a:avLst>
              <a:gd name="adj1" fmla="val -77568"/>
              <a:gd name="adj2" fmla="val 52285"/>
            </a:avLst>
          </a:prstGeom>
          <a:solidFill>
            <a:schemeClr val="accent5">
              <a:lumMod val="20000"/>
              <a:lumOff val="8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" name="Text Box 3"/>
          <p:cNvSpPr txBox="1"/>
          <p:nvPr/>
        </p:nvSpPr>
        <p:spPr>
          <a:xfrm>
            <a:off x="1771650" y="221615"/>
            <a:ext cx="15125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3 phút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90" grpId="0"/>
      <p:bldP spid="28698" grpId="0"/>
      <p:bldP spid="28701" grpId="0" animBg="1"/>
      <p:bldP spid="28705" grpId="0" animBg="1"/>
      <p:bldP spid="28706" grpId="0"/>
      <p:bldP spid="26" grpId="0"/>
      <p:bldP spid="3" grpId="1" animBg="1"/>
      <p:bldP spid="3" grpId="2" animBg="1"/>
      <p:bldP spid="4" grpId="1"/>
      <p:bldP spid="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6" name="Rectangle 32"/>
          <p:cNvSpPr>
            <a:spLocks noGrp="1" noChangeArrowheads="1"/>
          </p:cNvSpPr>
          <p:nvPr>
            <p:ph type="body" idx="4294967295"/>
          </p:nvPr>
        </p:nvSpPr>
        <p:spPr>
          <a:xfrm>
            <a:off x="-114300" y="360581"/>
            <a:ext cx="9144000" cy="4114800"/>
          </a:xfrm>
          <a:prstGeom prst="rect">
            <a:avLst/>
          </a:prstGeom>
          <a:noFill/>
        </p:spPr>
        <p:txBody>
          <a:bodyPr/>
          <a:lstStyle/>
          <a:p>
            <a:pPr marL="45720" indent="0" eaLnBrk="1" hangingPunct="1">
              <a:buNone/>
              <a:tabLst>
                <a:tab pos="5486400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                     </a:t>
            </a:r>
          </a:p>
          <a:p>
            <a:pPr marL="45720" indent="0" eaLnBrk="1" hangingPunct="1">
              <a:buNone/>
              <a:tabLst>
                <a:tab pos="548640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              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    :     4       =    42,5 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(km/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̀)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  <a:tabLst>
                <a:tab pos="5486400" algn="l"/>
              </a:tabLs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buFontTx/>
              <a:buNone/>
              <a:tabLst>
                <a:tab pos="5486400" algn="l"/>
              </a:tabLs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1485900" y="1685896"/>
            <a:ext cx="1752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Quãng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3065609" y="1685896"/>
            <a:ext cx="1600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Thời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4609615" y="1680662"/>
            <a:ext cx="1600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tốc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381000" y="1962150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1371600" y="1962150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̀)</a:t>
            </a: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3858665" y="1986974"/>
            <a:ext cx="5791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85" name="AutoShape 41"/>
          <p:cNvSpPr>
            <a:spLocks noChangeArrowheads="1"/>
          </p:cNvSpPr>
          <p:nvPr/>
        </p:nvSpPr>
        <p:spPr bwMode="auto">
          <a:xfrm>
            <a:off x="627531" y="2485370"/>
            <a:ext cx="7162800" cy="1257300"/>
          </a:xfrm>
          <a:prstGeom prst="horizontalScroll">
            <a:avLst>
              <a:gd name="adj" fmla="val 125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266700" y="3697069"/>
            <a:ext cx="838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187" name="Rectangle 43" descr="Blue tissue paper"/>
          <p:cNvSpPr>
            <a:spLocks noChangeArrowheads="1"/>
          </p:cNvSpPr>
          <p:nvPr/>
        </p:nvSpPr>
        <p:spPr bwMode="auto">
          <a:xfrm>
            <a:off x="2646831" y="4400550"/>
            <a:ext cx="3124200" cy="457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s : 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99212" y="-66020"/>
            <a:ext cx="986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vi-VN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5473" y="333389"/>
            <a:ext cx="1914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543" y="24813"/>
            <a:ext cx="1447800" cy="165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6" grpId="0" build="p"/>
      <p:bldP spid="6177" grpId="0"/>
      <p:bldP spid="6178" grpId="0"/>
      <p:bldP spid="6181" grpId="0"/>
      <p:bldP spid="6182" grpId="0"/>
      <p:bldP spid="6183" grpId="0"/>
      <p:bldP spid="6184" grpId="0"/>
      <p:bldP spid="6185" grpId="0" animBg="1"/>
      <p:bldP spid="6186" grpId="0"/>
      <p:bldP spid="61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76200" y="742950"/>
            <a:ext cx="8915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 eaLnBrk="1" hangingPunct="1">
              <a:spcBef>
                <a:spcPct val="50000"/>
              </a:spcBef>
            </a:pPr>
            <a:endParaRPr 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3370729" y="1741394"/>
            <a:ext cx="5638800" cy="1679972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60  : 10  =  6 (m/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m/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1867" y="1733550"/>
            <a:ext cx="3581400" cy="223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Tóm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tắt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60 m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10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…m/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9212" y="-66020"/>
            <a:ext cx="986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vi-VN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5473" y="333389"/>
            <a:ext cx="1914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599" y="24814"/>
            <a:ext cx="1262743" cy="831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7178" grpId="0" build="p"/>
      <p:bldP spid="71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9" descr="nen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Picture 64" descr="2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1" y="1276350"/>
            <a:ext cx="27432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WordArt 4"/>
          <p:cNvSpPr>
            <a:spLocks noTextEdit="1"/>
          </p:cNvSpPr>
          <p:nvPr/>
        </p:nvSpPr>
        <p:spPr>
          <a:xfrm rot="-355966">
            <a:off x="2457474" y="941189"/>
            <a:ext cx="5813425" cy="67032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</a:t>
            </a:r>
            <a:endParaRPr lang="en-US" sz="1800" dirty="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16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352056" y="819150"/>
            <a:ext cx="8639544" cy="965964"/>
          </a:xfrm>
          <a:prstGeom prst="rect">
            <a:avLst/>
          </a:prstGeom>
          <a:noFill/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1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xe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3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giờ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105 km.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tốc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xe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anose="02020603050405020304" pitchFamily="18" charset="0"/>
              </a:rPr>
              <a:t>                                                     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856515" y="1962150"/>
            <a:ext cx="487680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80"/>
            </a:solidFill>
            <a:miter lim="800000"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anose="02020603050405020304" pitchFamily="18" charset="0"/>
              </a:rPr>
              <a:t>                 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105  :  3  = 35 (km/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 35 km/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6200" y="1809750"/>
            <a:ext cx="3581400" cy="339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105 km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 3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…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eaLnBrk="1" hangingPunct="1">
              <a:spcBef>
                <a:spcPct val="50000"/>
              </a:spcBef>
            </a:pP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212" y="-66020"/>
            <a:ext cx="986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vi-VN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5473" y="333389"/>
            <a:ext cx="1914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599" y="24814"/>
            <a:ext cx="1262743" cy="831796"/>
          </a:xfrm>
          <a:prstGeom prst="rect">
            <a:avLst/>
          </a:prstGeom>
        </p:spPr>
      </p:pic>
      <p:pic>
        <p:nvPicPr>
          <p:cNvPr id="9" name="Picture 8" descr="Thao luan nh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473" y="4019550"/>
            <a:ext cx="2143439" cy="1123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uild="p"/>
      <p:bldP spid="8205" grpId="0" animBg="1"/>
      <p:bldP spid="8206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</TotalTime>
  <Words>830</Words>
  <Application>WPS Presentation</Application>
  <PresentationFormat>On-screen Show (16:9)</PresentationFormat>
  <Paragraphs>140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Slipstream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DELL</cp:lastModifiedBy>
  <cp:revision>234</cp:revision>
  <dcterms:created xsi:type="dcterms:W3CDTF">2021-07-16T13:00:00Z</dcterms:created>
  <dcterms:modified xsi:type="dcterms:W3CDTF">2022-03-10T08:12:24Z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9B0C3CE7C4954CD9BC375F43BA4C125C</vt:lpwstr>
  </property>
  <property fmtid="{D5CDD505-2E9C-101B-9397-08002B2CF9AE}" pid="3" name="KSOProductBuildVer">
    <vt:lpwstr>1033-11.2.0.10463</vt:lpwstr>
  </property>
</Properties>
</file>