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36"/>
  </p:notesMasterIdLst>
  <p:sldIdLst>
    <p:sldId id="299" r:id="rId3"/>
    <p:sldId id="302" r:id="rId4"/>
    <p:sldId id="258" r:id="rId5"/>
    <p:sldId id="265" r:id="rId6"/>
    <p:sldId id="262" r:id="rId7"/>
    <p:sldId id="300" r:id="rId8"/>
    <p:sldId id="270" r:id="rId9"/>
    <p:sldId id="271" r:id="rId10"/>
    <p:sldId id="267" r:id="rId11"/>
    <p:sldId id="273" r:id="rId12"/>
    <p:sldId id="275" r:id="rId13"/>
    <p:sldId id="276" r:id="rId14"/>
    <p:sldId id="278" r:id="rId15"/>
    <p:sldId id="272" r:id="rId16"/>
    <p:sldId id="279" r:id="rId17"/>
    <p:sldId id="280" r:id="rId18"/>
    <p:sldId id="281" r:id="rId19"/>
    <p:sldId id="282" r:id="rId20"/>
    <p:sldId id="296" r:id="rId21"/>
    <p:sldId id="283" r:id="rId22"/>
    <p:sldId id="284" r:id="rId23"/>
    <p:sldId id="285" r:id="rId24"/>
    <p:sldId id="286" r:id="rId25"/>
    <p:sldId id="287" r:id="rId26"/>
    <p:sldId id="297" r:id="rId27"/>
    <p:sldId id="288" r:id="rId28"/>
    <p:sldId id="289" r:id="rId29"/>
    <p:sldId id="290" r:id="rId30"/>
    <p:sldId id="292" r:id="rId31"/>
    <p:sldId id="293" r:id="rId32"/>
    <p:sldId id="291" r:id="rId33"/>
    <p:sldId id="294" r:id="rId34"/>
    <p:sldId id="301"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B02BE"/>
    <a:srgbClr val="F10505"/>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3" autoAdjust="0"/>
    <p:restoredTop sz="94660"/>
  </p:normalViewPr>
  <p:slideViewPr>
    <p:cSldViewPr>
      <p:cViewPr>
        <p:scale>
          <a:sx n="74" d="100"/>
          <a:sy n="74" d="100"/>
        </p:scale>
        <p:origin x="-2694" y="-10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B8E4F613-1A17-4F15-B870-721897F9B9D1}" type="datetimeFigureOut">
              <a:rPr lang="en-US"/>
              <a:pPr>
                <a:defRPr/>
              </a:pPr>
              <a:t>3/5/2022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7562696-2CF8-4802-8888-27F0B66DC094}" type="slidenum">
              <a:rPr lang="en-US" altLang="en-US"/>
              <a:pPr/>
              <a:t>‹#›</a:t>
            </a:fld>
            <a:endParaRPr lang="en-US" altLang="en-US"/>
          </a:p>
        </p:txBody>
      </p:sp>
    </p:spTree>
    <p:extLst>
      <p:ext uri="{BB962C8B-B14F-4D97-AF65-F5344CB8AC3E}">
        <p14:creationId xmlns:p14="http://schemas.microsoft.com/office/powerpoint/2010/main" val="270083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E0F63D7-6A96-4454-8ADE-D3AA76A6408D}" type="slidenum">
              <a:rPr lang="en-US" altLang="en-US" b="1">
                <a:latin typeface="Calibri" pitchFamily="34" charset="0"/>
              </a:rPr>
              <a:pPr/>
              <a:t>6</a:t>
            </a:fld>
            <a:endParaRPr lang="en-US" altLang="en-US" b="1">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5570EE0-6AB7-4496-B007-C69F7A111D76}" type="datetimeFigureOut">
              <a:rPr lang="en-GB"/>
              <a:pPr>
                <a:defRPr/>
              </a:pPr>
              <a:t>05/03/2022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0E4360A-2B92-4CF8-B015-38499A184790}" type="slidenum">
              <a:rPr lang="en-GB" altLang="en-US"/>
              <a:pPr/>
              <a:t>‹#›</a:t>
            </a:fld>
            <a:endParaRPr lang="en-GB" altLang="en-US"/>
          </a:p>
        </p:txBody>
      </p:sp>
    </p:spTree>
    <p:extLst>
      <p:ext uri="{BB962C8B-B14F-4D97-AF65-F5344CB8AC3E}">
        <p14:creationId xmlns:p14="http://schemas.microsoft.com/office/powerpoint/2010/main" val="249768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CD238E1-3A07-4F5E-A014-7340DEC990DD}" type="datetimeFigureOut">
              <a:rPr lang="en-GB"/>
              <a:pPr>
                <a:defRPr/>
              </a:pPr>
              <a:t>05/03/2022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1C89EDF-C3BF-45B8-9BB9-1F88D74A1F36}" type="slidenum">
              <a:rPr lang="en-GB" altLang="en-US"/>
              <a:pPr/>
              <a:t>‹#›</a:t>
            </a:fld>
            <a:endParaRPr lang="en-GB" altLang="en-US"/>
          </a:p>
        </p:txBody>
      </p:sp>
    </p:spTree>
    <p:extLst>
      <p:ext uri="{BB962C8B-B14F-4D97-AF65-F5344CB8AC3E}">
        <p14:creationId xmlns:p14="http://schemas.microsoft.com/office/powerpoint/2010/main" val="100536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DB91E28-A7A8-4CAA-9F04-BFE0F47F2F10}" type="datetimeFigureOut">
              <a:rPr lang="en-GB"/>
              <a:pPr>
                <a:defRPr/>
              </a:pPr>
              <a:t>05/03/2022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3698662-3047-4873-B09F-5C0235145136}" type="slidenum">
              <a:rPr lang="en-GB" altLang="en-US"/>
              <a:pPr/>
              <a:t>‹#›</a:t>
            </a:fld>
            <a:endParaRPr lang="en-GB" altLang="en-US"/>
          </a:p>
        </p:txBody>
      </p:sp>
    </p:spTree>
    <p:extLst>
      <p:ext uri="{BB962C8B-B14F-4D97-AF65-F5344CB8AC3E}">
        <p14:creationId xmlns:p14="http://schemas.microsoft.com/office/powerpoint/2010/main" val="3460201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BB098319-B6DB-4488-A7E2-3CF98FE074DD}" type="datetimeFigureOut">
              <a:rPr lang="en-US"/>
              <a:pPr>
                <a:defRPr/>
              </a:pPr>
              <a:t>3/5/2022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8B0C483F-898E-44AB-AE0E-91AD158F96F5}" type="slidenum">
              <a:rPr lang="en-US" altLang="en-US"/>
              <a:pPr/>
              <a:t>‹#›</a:t>
            </a:fld>
            <a:endParaRPr lang="en-US" altLang="en-US"/>
          </a:p>
        </p:txBody>
      </p:sp>
    </p:spTree>
    <p:extLst>
      <p:ext uri="{BB962C8B-B14F-4D97-AF65-F5344CB8AC3E}">
        <p14:creationId xmlns:p14="http://schemas.microsoft.com/office/powerpoint/2010/main" val="1827798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5EB92464-AA42-4EB9-AB89-A97C53D6B4C6}" type="datetimeFigureOut">
              <a:rPr lang="en-US"/>
              <a:pPr>
                <a:defRPr/>
              </a:pPr>
              <a:t>3/5/2022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5B47C986-E9D3-4194-BB8E-2FF290A5D057}" type="slidenum">
              <a:rPr lang="en-US" altLang="en-US"/>
              <a:pPr/>
              <a:t>‹#›</a:t>
            </a:fld>
            <a:endParaRPr lang="en-US" altLang="en-US"/>
          </a:p>
        </p:txBody>
      </p:sp>
    </p:spTree>
    <p:extLst>
      <p:ext uri="{BB962C8B-B14F-4D97-AF65-F5344CB8AC3E}">
        <p14:creationId xmlns:p14="http://schemas.microsoft.com/office/powerpoint/2010/main" val="94344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BF349F1A-B8A2-47D4-8D71-DFA1F1B211DB}" type="datetimeFigureOut">
              <a:rPr lang="en-US"/>
              <a:pPr>
                <a:defRPr/>
              </a:pPr>
              <a:t>3/5/2022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9DC7D599-E181-4779-866D-DDF3444F6908}" type="slidenum">
              <a:rPr lang="en-US" altLang="en-US"/>
              <a:pPr/>
              <a:t>‹#›</a:t>
            </a:fld>
            <a:endParaRPr lang="en-US" altLang="en-US"/>
          </a:p>
        </p:txBody>
      </p:sp>
    </p:spTree>
    <p:extLst>
      <p:ext uri="{BB962C8B-B14F-4D97-AF65-F5344CB8AC3E}">
        <p14:creationId xmlns:p14="http://schemas.microsoft.com/office/powerpoint/2010/main" val="1226287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lvl1pPr>
              <a:defRPr/>
            </a:lvl1pPr>
          </a:lstStyle>
          <a:p>
            <a:pPr>
              <a:defRPr/>
            </a:pPr>
            <a:fld id="{3224BC10-4FCF-4F3E-BCCA-6F980E71E597}" type="datetimeFigureOut">
              <a:rPr lang="en-US"/>
              <a:pPr>
                <a:defRPr/>
              </a:pPr>
              <a:t>3/5/2022</a:t>
            </a:fld>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fld id="{B506C8BF-22A4-47F7-A856-F2ADF7314F7C}" type="slidenum">
              <a:rPr lang="en-US" altLang="en-US"/>
              <a:pPr/>
              <a:t>‹#›</a:t>
            </a:fld>
            <a:endParaRPr lang="en-US" altLang="en-US"/>
          </a:p>
        </p:txBody>
      </p:sp>
    </p:spTree>
    <p:extLst>
      <p:ext uri="{BB962C8B-B14F-4D97-AF65-F5344CB8AC3E}">
        <p14:creationId xmlns:p14="http://schemas.microsoft.com/office/powerpoint/2010/main" val="2111521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lvl1pPr>
              <a:defRPr/>
            </a:lvl1pPr>
          </a:lstStyle>
          <a:p>
            <a:pPr>
              <a:defRPr/>
            </a:pPr>
            <a:fld id="{D9BDAA55-BA0F-4371-80E1-5CE0E00B740E}" type="datetimeFigureOut">
              <a:rPr lang="en-US"/>
              <a:pPr>
                <a:defRPr/>
              </a:pPr>
              <a:t>3/5/2022</a:t>
            </a:fld>
            <a:endParaRPr lang="en-US"/>
          </a:p>
        </p:txBody>
      </p:sp>
      <p:sp>
        <p:nvSpPr>
          <p:cNvPr id="8" name="Nơi giữ chỗ cho Chân trang 7"/>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8"/>
          <p:cNvSpPr>
            <a:spLocks noGrp="1"/>
          </p:cNvSpPr>
          <p:nvPr>
            <p:ph type="sldNum" sz="quarter" idx="12"/>
          </p:nvPr>
        </p:nvSpPr>
        <p:spPr/>
        <p:txBody>
          <a:bodyPr/>
          <a:lstStyle>
            <a:lvl1pPr>
              <a:defRPr/>
            </a:lvl1pPr>
          </a:lstStyle>
          <a:p>
            <a:fld id="{30EA78B5-5A7C-45B5-ACF4-638DCC81C033}" type="slidenum">
              <a:rPr lang="en-US" altLang="en-US"/>
              <a:pPr/>
              <a:t>‹#›</a:t>
            </a:fld>
            <a:endParaRPr lang="en-US" altLang="en-US"/>
          </a:p>
        </p:txBody>
      </p:sp>
    </p:spTree>
    <p:extLst>
      <p:ext uri="{BB962C8B-B14F-4D97-AF65-F5344CB8AC3E}">
        <p14:creationId xmlns:p14="http://schemas.microsoft.com/office/powerpoint/2010/main" val="1986123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pPr>
              <a:defRPr/>
            </a:pPr>
            <a:fld id="{14F73F45-4031-4B6C-9562-F9CD3F047591}" type="datetimeFigureOut">
              <a:rPr lang="en-US"/>
              <a:pPr>
                <a:defRPr/>
              </a:pPr>
              <a:t>3/5/2022</a:t>
            </a:fld>
            <a:endParaRPr lang="en-US"/>
          </a:p>
        </p:txBody>
      </p:sp>
      <p:sp>
        <p:nvSpPr>
          <p:cNvPr id="4" name="Nơi giữ chỗ cho Chân trang 3"/>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4"/>
          <p:cNvSpPr>
            <a:spLocks noGrp="1"/>
          </p:cNvSpPr>
          <p:nvPr>
            <p:ph type="sldNum" sz="quarter" idx="12"/>
          </p:nvPr>
        </p:nvSpPr>
        <p:spPr/>
        <p:txBody>
          <a:bodyPr/>
          <a:lstStyle>
            <a:lvl1pPr>
              <a:defRPr/>
            </a:lvl1pPr>
          </a:lstStyle>
          <a:p>
            <a:fld id="{21001FC6-022D-414F-929C-36C99B6140CB}" type="slidenum">
              <a:rPr lang="en-US" altLang="en-US"/>
              <a:pPr/>
              <a:t>‹#›</a:t>
            </a:fld>
            <a:endParaRPr lang="en-US" altLang="en-US"/>
          </a:p>
        </p:txBody>
      </p:sp>
    </p:spTree>
    <p:extLst>
      <p:ext uri="{BB962C8B-B14F-4D97-AF65-F5344CB8AC3E}">
        <p14:creationId xmlns:p14="http://schemas.microsoft.com/office/powerpoint/2010/main" val="190710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pPr>
              <a:defRPr/>
            </a:pPr>
            <a:fld id="{B5D44224-E24F-41F4-BF42-49692ED0AD1F}" type="datetimeFigureOut">
              <a:rPr lang="en-US"/>
              <a:pPr>
                <a:defRPr/>
              </a:pPr>
              <a:t>3/5/2022</a:t>
            </a:fld>
            <a:endParaRPr lang="en-US"/>
          </a:p>
        </p:txBody>
      </p:sp>
      <p:sp>
        <p:nvSpPr>
          <p:cNvPr id="3" name="Nơi giữ chỗ cho Chân trang 2"/>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3"/>
          <p:cNvSpPr>
            <a:spLocks noGrp="1"/>
          </p:cNvSpPr>
          <p:nvPr>
            <p:ph type="sldNum" sz="quarter" idx="12"/>
          </p:nvPr>
        </p:nvSpPr>
        <p:spPr/>
        <p:txBody>
          <a:bodyPr/>
          <a:lstStyle>
            <a:lvl1pPr>
              <a:defRPr/>
            </a:lvl1pPr>
          </a:lstStyle>
          <a:p>
            <a:fld id="{562E2F89-5F05-4B92-8299-A070686E6C90}" type="slidenum">
              <a:rPr lang="en-US" altLang="en-US"/>
              <a:pPr/>
              <a:t>‹#›</a:t>
            </a:fld>
            <a:endParaRPr lang="en-US" altLang="en-US"/>
          </a:p>
        </p:txBody>
      </p:sp>
    </p:spTree>
    <p:extLst>
      <p:ext uri="{BB962C8B-B14F-4D97-AF65-F5344CB8AC3E}">
        <p14:creationId xmlns:p14="http://schemas.microsoft.com/office/powerpoint/2010/main" val="1495815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lvl1pPr>
              <a:defRPr/>
            </a:lvl1pPr>
          </a:lstStyle>
          <a:p>
            <a:pPr>
              <a:defRPr/>
            </a:pPr>
            <a:fld id="{4F28DE7C-44A8-40D4-AB30-B7CF942F3352}" type="datetimeFigureOut">
              <a:rPr lang="en-US"/>
              <a:pPr>
                <a:defRPr/>
              </a:pPr>
              <a:t>3/5/2022</a:t>
            </a:fld>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fld id="{1B6E764C-AC4A-4A71-A9D8-AF702D19BA89}" type="slidenum">
              <a:rPr lang="en-US" altLang="en-US"/>
              <a:pPr/>
              <a:t>‹#›</a:t>
            </a:fld>
            <a:endParaRPr lang="en-US" altLang="en-US"/>
          </a:p>
        </p:txBody>
      </p:sp>
    </p:spTree>
    <p:extLst>
      <p:ext uri="{BB962C8B-B14F-4D97-AF65-F5344CB8AC3E}">
        <p14:creationId xmlns:p14="http://schemas.microsoft.com/office/powerpoint/2010/main" val="296696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5E02042-9B49-45A2-A272-71E5D55EF351}" type="datetimeFigureOut">
              <a:rPr lang="en-GB"/>
              <a:pPr>
                <a:defRPr/>
              </a:pPr>
              <a:t>05/03/2022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56DB976-BF03-4B2E-A864-E2D9D974D273}" type="slidenum">
              <a:rPr lang="en-GB" altLang="en-US"/>
              <a:pPr/>
              <a:t>‹#›</a:t>
            </a:fld>
            <a:endParaRPr lang="en-GB" altLang="en-US"/>
          </a:p>
        </p:txBody>
      </p:sp>
    </p:spTree>
    <p:extLst>
      <p:ext uri="{BB962C8B-B14F-4D97-AF65-F5344CB8AC3E}">
        <p14:creationId xmlns:p14="http://schemas.microsoft.com/office/powerpoint/2010/main" val="1741110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lvl1pPr>
              <a:defRPr/>
            </a:lvl1pPr>
          </a:lstStyle>
          <a:p>
            <a:pPr>
              <a:defRPr/>
            </a:pPr>
            <a:fld id="{AD86CAC8-CA53-4084-9924-D673EBAFBB16}" type="datetimeFigureOut">
              <a:rPr lang="en-US"/>
              <a:pPr>
                <a:defRPr/>
              </a:pPr>
              <a:t>3/5/2022</a:t>
            </a:fld>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fld id="{FF1A2279-3956-4001-A745-9AD77D619D02}" type="slidenum">
              <a:rPr lang="en-US" altLang="en-US"/>
              <a:pPr/>
              <a:t>‹#›</a:t>
            </a:fld>
            <a:endParaRPr lang="en-US" altLang="en-US"/>
          </a:p>
        </p:txBody>
      </p:sp>
    </p:spTree>
    <p:extLst>
      <p:ext uri="{BB962C8B-B14F-4D97-AF65-F5344CB8AC3E}">
        <p14:creationId xmlns:p14="http://schemas.microsoft.com/office/powerpoint/2010/main" val="240771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3D331C68-C33C-4B3B-A963-E96BEC56E80D}" type="datetimeFigureOut">
              <a:rPr lang="en-US"/>
              <a:pPr>
                <a:defRPr/>
              </a:pPr>
              <a:t>3/5/2022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13E6F8DD-9DEE-44EF-8C23-39F73CFFF65A}" type="slidenum">
              <a:rPr lang="en-US" altLang="en-US"/>
              <a:pPr/>
              <a:t>‹#›</a:t>
            </a:fld>
            <a:endParaRPr lang="en-US" altLang="en-US"/>
          </a:p>
        </p:txBody>
      </p:sp>
    </p:spTree>
    <p:extLst>
      <p:ext uri="{BB962C8B-B14F-4D97-AF65-F5344CB8AC3E}">
        <p14:creationId xmlns:p14="http://schemas.microsoft.com/office/powerpoint/2010/main" val="3727396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401FB726-28E7-41BC-922B-750D5485C912}" type="datetimeFigureOut">
              <a:rPr lang="en-US"/>
              <a:pPr>
                <a:defRPr/>
              </a:pPr>
              <a:t>3/5/2022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97D83E00-5157-472E-9D92-8C11251561B1}" type="slidenum">
              <a:rPr lang="en-US" altLang="en-US"/>
              <a:pPr/>
              <a:t>‹#›</a:t>
            </a:fld>
            <a:endParaRPr lang="en-US" altLang="en-US"/>
          </a:p>
        </p:txBody>
      </p:sp>
    </p:spTree>
    <p:extLst>
      <p:ext uri="{BB962C8B-B14F-4D97-AF65-F5344CB8AC3E}">
        <p14:creationId xmlns:p14="http://schemas.microsoft.com/office/powerpoint/2010/main" val="318568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FC77F84-FD98-4E9B-942C-33A014E4736A}" type="datetimeFigureOut">
              <a:rPr lang="en-GB"/>
              <a:pPr>
                <a:defRPr/>
              </a:pPr>
              <a:t>05/03/2022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5568368-FE1D-4C51-914D-0609E535E62D}" type="slidenum">
              <a:rPr lang="en-GB" altLang="en-US"/>
              <a:pPr/>
              <a:t>‹#›</a:t>
            </a:fld>
            <a:endParaRPr lang="en-GB" altLang="en-US"/>
          </a:p>
        </p:txBody>
      </p:sp>
    </p:spTree>
    <p:extLst>
      <p:ext uri="{BB962C8B-B14F-4D97-AF65-F5344CB8AC3E}">
        <p14:creationId xmlns:p14="http://schemas.microsoft.com/office/powerpoint/2010/main" val="37045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7566B89-C3CC-4175-8ED6-79A2341E7EF3}" type="datetimeFigureOut">
              <a:rPr lang="en-GB"/>
              <a:pPr>
                <a:defRPr/>
              </a:pPr>
              <a:t>05/03/2022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EB5D4BB-B7B8-4331-AFD0-48D019E4A100}" type="slidenum">
              <a:rPr lang="en-GB" altLang="en-US"/>
              <a:pPr/>
              <a:t>‹#›</a:t>
            </a:fld>
            <a:endParaRPr lang="en-GB" altLang="en-US"/>
          </a:p>
        </p:txBody>
      </p:sp>
    </p:spTree>
    <p:extLst>
      <p:ext uri="{BB962C8B-B14F-4D97-AF65-F5344CB8AC3E}">
        <p14:creationId xmlns:p14="http://schemas.microsoft.com/office/powerpoint/2010/main" val="246318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B3D0878-AAFC-47D0-9E37-C0E0476FD962}" type="datetimeFigureOut">
              <a:rPr lang="en-GB"/>
              <a:pPr>
                <a:defRPr/>
              </a:pPr>
              <a:t>05/03/2022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0F43A393-B3D9-48BB-839D-4E3E23907764}" type="slidenum">
              <a:rPr lang="en-GB" altLang="en-US"/>
              <a:pPr/>
              <a:t>‹#›</a:t>
            </a:fld>
            <a:endParaRPr lang="en-GB" altLang="en-US"/>
          </a:p>
        </p:txBody>
      </p:sp>
    </p:spTree>
    <p:extLst>
      <p:ext uri="{BB962C8B-B14F-4D97-AF65-F5344CB8AC3E}">
        <p14:creationId xmlns:p14="http://schemas.microsoft.com/office/powerpoint/2010/main" val="40425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0DA54D4-8B17-4964-8426-1078D2FA0EFB}" type="datetimeFigureOut">
              <a:rPr lang="en-GB"/>
              <a:pPr>
                <a:defRPr/>
              </a:pPr>
              <a:t>05/03/2022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4A3B3906-D7ED-4403-8A93-4B228D309041}" type="slidenum">
              <a:rPr lang="en-GB" altLang="en-US"/>
              <a:pPr/>
              <a:t>‹#›</a:t>
            </a:fld>
            <a:endParaRPr lang="en-GB" altLang="en-US"/>
          </a:p>
        </p:txBody>
      </p:sp>
    </p:spTree>
    <p:extLst>
      <p:ext uri="{BB962C8B-B14F-4D97-AF65-F5344CB8AC3E}">
        <p14:creationId xmlns:p14="http://schemas.microsoft.com/office/powerpoint/2010/main" val="51190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027CC2-7786-45CB-982C-BABA1CFF954C}" type="datetimeFigureOut">
              <a:rPr lang="en-GB"/>
              <a:pPr>
                <a:defRPr/>
              </a:pPr>
              <a:t>05/03/2022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E86AD608-FDDA-4522-8CD4-372850CFAE33}" type="slidenum">
              <a:rPr lang="en-GB" altLang="en-US"/>
              <a:pPr/>
              <a:t>‹#›</a:t>
            </a:fld>
            <a:endParaRPr lang="en-GB" altLang="en-US"/>
          </a:p>
        </p:txBody>
      </p:sp>
    </p:spTree>
    <p:extLst>
      <p:ext uri="{BB962C8B-B14F-4D97-AF65-F5344CB8AC3E}">
        <p14:creationId xmlns:p14="http://schemas.microsoft.com/office/powerpoint/2010/main" val="36179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281678-FEE1-4242-9285-A937BAB9B68A}" type="datetimeFigureOut">
              <a:rPr lang="en-GB"/>
              <a:pPr>
                <a:defRPr/>
              </a:pPr>
              <a:t>05/03/2022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8E49814-019F-4DAC-9517-48CE7893B29E}" type="slidenum">
              <a:rPr lang="en-GB" altLang="en-US"/>
              <a:pPr/>
              <a:t>‹#›</a:t>
            </a:fld>
            <a:endParaRPr lang="en-GB" altLang="en-US"/>
          </a:p>
        </p:txBody>
      </p:sp>
    </p:spTree>
    <p:extLst>
      <p:ext uri="{BB962C8B-B14F-4D97-AF65-F5344CB8AC3E}">
        <p14:creationId xmlns:p14="http://schemas.microsoft.com/office/powerpoint/2010/main" val="11821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A36759-70DD-43A2-971C-46F22577A9A8}" type="datetimeFigureOut">
              <a:rPr lang="en-GB"/>
              <a:pPr>
                <a:defRPr/>
              </a:pPr>
              <a:t>05/03/2022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26FBF73-CB88-42C9-B4D9-843B4BBF1665}" type="slidenum">
              <a:rPr lang="en-GB" altLang="en-US"/>
              <a:pPr/>
              <a:t>‹#›</a:t>
            </a:fld>
            <a:endParaRPr lang="en-GB" altLang="en-US"/>
          </a:p>
        </p:txBody>
      </p:sp>
    </p:spTree>
    <p:extLst>
      <p:ext uri="{BB962C8B-B14F-4D97-AF65-F5344CB8AC3E}">
        <p14:creationId xmlns:p14="http://schemas.microsoft.com/office/powerpoint/2010/main" val="108058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1554ED7-3F3B-43EF-92C7-18599BBD1F86}" type="datetimeFigureOut">
              <a:rPr lang="en-GB"/>
              <a:pPr>
                <a:defRPr/>
              </a:pPr>
              <a:t>05/03/2022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620819B-2859-440D-A134-AC6F9EEB9DC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2051"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B9CAFBE2-BA71-442C-9F66-2F8F1AA6D3C4}" type="datetimeFigureOut">
              <a:rPr lang="en-GB"/>
              <a:pPr>
                <a:defRPr/>
              </a:pPr>
              <a:t>05/03/2022</a:t>
            </a:fld>
            <a:endParaRPr lang="en-GB"/>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GB"/>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785CDBD-75B1-4ED6-800D-E254EB2CF5B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3.bin"/><Relationship Id="rId4" Type="http://schemas.openxmlformats.org/officeDocument/2006/relationships/image" Target="../media/image2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WordArt 5"/>
          <p:cNvSpPr>
            <a:spLocks noChangeArrowheads="1" noChangeShapeType="1" noTextEdit="1"/>
          </p:cNvSpPr>
          <p:nvPr/>
        </p:nvSpPr>
        <p:spPr bwMode="auto">
          <a:xfrm>
            <a:off x="1475656" y="1844824"/>
            <a:ext cx="6552728" cy="1179512"/>
          </a:xfrm>
          <a:prstGeom prst="rect">
            <a:avLst/>
          </a:prstGeom>
        </p:spPr>
        <p:txBody>
          <a:bodyPr wrap="none" fromWordArt="1">
            <a:prstTxWarp prst="textPlain">
              <a:avLst>
                <a:gd name="adj" fmla="val 50000"/>
              </a:avLst>
            </a:prstTxWarp>
          </a:bodyPr>
          <a:lstStyle/>
          <a:p>
            <a:pPr algn="ctr"/>
            <a:r>
              <a:rPr lang="vi-VN" kern="10" dirty="0" smtClean="0">
                <a:ln w="12700">
                  <a:solidFill>
                    <a:srgbClr val="FF0000"/>
                  </a:solidFill>
                  <a:round/>
                  <a:headEnd/>
                  <a:tailEnd/>
                </a:ln>
                <a:solidFill>
                  <a:srgbClr val="FF0000"/>
                </a:solidFill>
                <a:latin typeface="Times New Roman"/>
                <a:cs typeface="Times New Roman"/>
              </a:rPr>
              <a:t>Thứ </a:t>
            </a:r>
            <a:r>
              <a:rPr lang="en-US" kern="10" dirty="0" err="1" smtClean="0">
                <a:ln w="12700">
                  <a:solidFill>
                    <a:srgbClr val="FF0000"/>
                  </a:solidFill>
                  <a:round/>
                  <a:headEnd/>
                  <a:tailEnd/>
                </a:ln>
                <a:solidFill>
                  <a:srgbClr val="FF0000"/>
                </a:solidFill>
                <a:latin typeface="Times New Roman"/>
                <a:cs typeface="Times New Roman"/>
              </a:rPr>
              <a:t>ba</a:t>
            </a:r>
            <a:r>
              <a:rPr lang="vi-VN" kern="10" dirty="0" smtClean="0">
                <a:ln w="12700">
                  <a:solidFill>
                    <a:srgbClr val="FF0000"/>
                  </a:solidFill>
                  <a:round/>
                  <a:headEnd/>
                  <a:tailEnd/>
                </a:ln>
                <a:solidFill>
                  <a:srgbClr val="FF0000"/>
                </a:solidFill>
                <a:latin typeface="Times New Roman"/>
                <a:cs typeface="Times New Roman"/>
              </a:rPr>
              <a:t>, ngày 08 tháng 03 năm 2022</a:t>
            </a:r>
          </a:p>
          <a:p>
            <a:pPr algn="ctr"/>
            <a:r>
              <a:rPr lang="vi-VN" u="sng" kern="10" dirty="0" smtClean="0">
                <a:ln w="12700">
                  <a:solidFill>
                    <a:srgbClr val="FF0000"/>
                  </a:solidFill>
                  <a:round/>
                  <a:headEnd/>
                  <a:tailEnd/>
                </a:ln>
                <a:solidFill>
                  <a:srgbClr val="FF0000"/>
                </a:solidFill>
                <a:latin typeface="Times New Roman"/>
                <a:cs typeface="Times New Roman"/>
              </a:rPr>
              <a:t>Toán</a:t>
            </a:r>
            <a:endParaRPr lang="en-US" u="sng" kern="10" dirty="0">
              <a:ln w="12700">
                <a:solidFill>
                  <a:srgbClr val="FF0000"/>
                </a:solidFill>
                <a:round/>
                <a:headEnd/>
                <a:tailEnd/>
              </a:ln>
              <a:solidFill>
                <a:srgbClr val="FF0000"/>
              </a:solidFill>
              <a:latin typeface="Times New Roman"/>
              <a:cs typeface="Times New Roman"/>
            </a:endParaRPr>
          </a:p>
        </p:txBody>
      </p:sp>
      <p:pic>
        <p:nvPicPr>
          <p:cNvPr id="15363" name="Picture 10"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00192" y="332656"/>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04664"/>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257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257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22"/>
          <p:cNvSpPr>
            <a:spLocks noChangeArrowheads="1"/>
          </p:cNvSpPr>
          <p:nvPr/>
        </p:nvSpPr>
        <p:spPr bwMode="auto">
          <a:xfrm>
            <a:off x="6858000" y="4572000"/>
            <a:ext cx="574675"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p>
            <a:pPr eaLnBrk="1" hangingPunct="1"/>
            <a:endParaRPr lang="vi-VN" altLang="vi-VN">
              <a:solidFill>
                <a:srgbClr val="000000"/>
              </a:solidFill>
            </a:endParaRPr>
          </a:p>
        </p:txBody>
      </p:sp>
      <p:sp>
        <p:nvSpPr>
          <p:cNvPr id="22" name="AutoShape 21"/>
          <p:cNvSpPr>
            <a:spLocks noChangeArrowheads="1"/>
          </p:cNvSpPr>
          <p:nvPr/>
        </p:nvSpPr>
        <p:spPr bwMode="auto">
          <a:xfrm>
            <a:off x="1524000" y="4648200"/>
            <a:ext cx="574675" cy="48577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p>
            <a:pPr eaLnBrk="1" hangingPunct="1"/>
            <a:endParaRPr lang="vi-VN" altLang="vi-VN">
              <a:solidFill>
                <a:srgbClr val="000000"/>
              </a:solidFill>
            </a:endParaRPr>
          </a:p>
        </p:txBody>
      </p:sp>
      <p:sp>
        <p:nvSpPr>
          <p:cNvPr id="15375" name="WordArt 122"/>
          <p:cNvSpPr>
            <a:spLocks noChangeArrowheads="1" noChangeShapeType="1" noTextEdit="1"/>
          </p:cNvSpPr>
          <p:nvPr/>
        </p:nvSpPr>
        <p:spPr bwMode="auto">
          <a:xfrm>
            <a:off x="684213" y="3057525"/>
            <a:ext cx="8001000" cy="1524000"/>
          </a:xfrm>
          <a:prstGeom prst="rect">
            <a:avLst/>
          </a:prstGeom>
        </p:spPr>
        <p:txBody>
          <a:bodyPr wrap="none" fromWordArt="1">
            <a:prstTxWarp prst="textPlain">
              <a:avLst>
                <a:gd name="adj" fmla="val 50000"/>
              </a:avLst>
            </a:prstTxWarp>
          </a:bodyPr>
          <a:lstStyle/>
          <a:p>
            <a:pPr algn="ctr"/>
            <a:r>
              <a:rPr lang="vi-VN" b="1"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BẢNG ĐƠN VỊ ĐO THỜI GIAN</a:t>
            </a:r>
            <a:endParaRPr lang="en-US" b="1"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9" presetClass="entr" presetSubtype="0" repeatCount="indefinite"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2000"/>
                                        <p:tgtEl>
                                          <p:spTgt spid="21"/>
                                        </p:tgtEl>
                                      </p:cBhvr>
                                    </p:animEffect>
                                  </p:childTnLst>
                                </p:cTn>
                              </p:par>
                            </p:childTnLst>
                          </p:cTn>
                        </p:par>
                        <p:par>
                          <p:cTn id="13" fill="hold" nodeType="afterGroup">
                            <p:stCondLst>
                              <p:cond delay="5000"/>
                            </p:stCondLst>
                            <p:childTnLst>
                              <p:par>
                                <p:cTn id="14" presetID="9" presetClass="entr" presetSubtype="0" repeatCount="indefinite"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250825" y="1728788"/>
            <a:ext cx="90884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just" eaLnBrk="1" hangingPunct="1">
              <a:lnSpc>
                <a:spcPct val="200000"/>
              </a:lnSpc>
              <a:buFont typeface="Arial" charset="0"/>
              <a:buChar char="•"/>
            </a:pPr>
            <a:r>
              <a:rPr lang="en-US" altLang="en-US" sz="4000" b="1">
                <a:latin typeface="Times New Roman" pitchFamily="18" charset="0"/>
                <a:cs typeface="Times New Roman" pitchFamily="18" charset="0"/>
              </a:rPr>
              <a:t>Một năm rưỡi = …. tháng</a:t>
            </a:r>
          </a:p>
          <a:p>
            <a:pPr algn="just" eaLnBrk="1" hangingPunct="1">
              <a:lnSpc>
                <a:spcPct val="200000"/>
              </a:lnSpc>
              <a:buFont typeface="Arial" charset="0"/>
              <a:buChar char="•"/>
            </a:pPr>
            <a:r>
              <a:rPr lang="en-US" altLang="en-US" sz="4000" b="1">
                <a:latin typeface="Times New Roman" pitchFamily="18" charset="0"/>
                <a:cs typeface="Times New Roman" pitchFamily="18" charset="0"/>
              </a:rPr>
              <a:t>      giờ = …. phút</a:t>
            </a:r>
          </a:p>
          <a:p>
            <a:pPr algn="just" eaLnBrk="1" hangingPunct="1">
              <a:lnSpc>
                <a:spcPct val="200000"/>
              </a:lnSpc>
              <a:buFont typeface="Arial" charset="0"/>
              <a:buChar char="•"/>
            </a:pPr>
            <a:r>
              <a:rPr lang="en-US" altLang="en-US" sz="4000" b="1">
                <a:latin typeface="Times New Roman" pitchFamily="18" charset="0"/>
                <a:cs typeface="Times New Roman" pitchFamily="18" charset="0"/>
              </a:rPr>
              <a:t> 0,5 giờ = …. phút</a:t>
            </a:r>
          </a:p>
          <a:p>
            <a:pPr algn="just" eaLnBrk="1" hangingPunct="1">
              <a:lnSpc>
                <a:spcPct val="200000"/>
              </a:lnSpc>
              <a:buFont typeface="Arial" charset="0"/>
              <a:buChar char="•"/>
            </a:pPr>
            <a:r>
              <a:rPr lang="en-US" altLang="en-US" sz="4000" b="1">
                <a:latin typeface="Times New Roman" pitchFamily="18" charset="0"/>
                <a:cs typeface="Times New Roman" pitchFamily="18" charset="0"/>
              </a:rPr>
              <a:t> 216 phút = … giờ … phút = …. .giờ</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3195638"/>
            <a:ext cx="4318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08013" y="1255713"/>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buFont typeface="Wingdings" pitchFamily="2" charset="2"/>
              <a:buChar char="v"/>
            </a:pPr>
            <a:r>
              <a:rPr lang="en-US" altLang="en-US" sz="3600" b="1">
                <a:latin typeface="Times New Roman" pitchFamily="18" charset="0"/>
                <a:cs typeface="Times New Roman" pitchFamily="18" charset="0"/>
              </a:rPr>
              <a:t>Điền vào chỗ chấm: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circle(in)">
                                      <p:cBhvr>
                                        <p:cTn id="1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altLang="en-US" smtClean="0"/>
          </a:p>
        </p:txBody>
      </p:sp>
      <p:pic>
        <p:nvPicPr>
          <p:cNvPr id="26627"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400" y="0"/>
            <a:ext cx="9144000" cy="6858000"/>
          </a:xfrm>
        </p:spPr>
      </p:pic>
      <p:pic>
        <p:nvPicPr>
          <p:cNvPr id="12" name="Picture 2"/>
          <p:cNvPicPr>
            <a:picLocks noChangeAspect="1" noChangeArrowheads="1"/>
          </p:cNvPicPr>
          <p:nvPr/>
        </p:nvPicPr>
        <p:blipFill>
          <a:blip r:embed="rId4"/>
          <a:srcRect/>
          <a:stretch>
            <a:fillRect/>
          </a:stretch>
        </p:blipFill>
        <p:spPr bwMode="auto">
          <a:xfrm>
            <a:off x="25400" y="0"/>
            <a:ext cx="9093200" cy="15367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Footer Placeholder 3"/>
          <p:cNvSpPr>
            <a:spLocks noGrp="1"/>
          </p:cNvSpPr>
          <p:nvPr>
            <p:ph type="ftr" sz="quarter" idx="11"/>
          </p:nvPr>
        </p:nvSpPr>
        <p:spPr/>
        <p:txBody>
          <a:bodyPr/>
          <a:lstStyle/>
          <a:p>
            <a:pPr>
              <a:defRPr/>
            </a:pPr>
            <a:r>
              <a:rPr lang="en-US"/>
              <a:t>NGUYỄN THỊ QUỲNH TRANG</a:t>
            </a:r>
          </a:p>
        </p:txBody>
      </p:sp>
      <p:sp>
        <p:nvSpPr>
          <p:cNvPr id="20" name="Rectangle 19"/>
          <p:cNvSpPr/>
          <p:nvPr/>
        </p:nvSpPr>
        <p:spPr>
          <a:xfrm>
            <a:off x="1549400" y="1865313"/>
            <a:ext cx="6262688" cy="45164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latin typeface="Times New Roman" panose="02020603050405020304" pitchFamily="18" charset="0"/>
              <a:cs typeface="Times New Roman" panose="02020603050405020304" pitchFamily="18" charset="0"/>
            </a:endParaRPr>
          </a:p>
        </p:txBody>
      </p:sp>
      <p:sp>
        <p:nvSpPr>
          <p:cNvPr id="16391" name="Rectangle 2"/>
          <p:cNvSpPr>
            <a:spLocks noChangeArrowheads="1"/>
          </p:cNvSpPr>
          <p:nvPr/>
        </p:nvSpPr>
        <p:spPr bwMode="auto">
          <a:xfrm>
            <a:off x="1644650" y="1938338"/>
            <a:ext cx="5910263"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5400" b="1">
                <a:latin typeface="Times New Roman" pitchFamily="18" charset="0"/>
                <a:cs typeface="Times New Roman" pitchFamily="18" charset="0"/>
              </a:rPr>
              <a:t>1,5 năm = ….tháng</a:t>
            </a:r>
          </a:p>
          <a:p>
            <a:pPr eaLnBrk="1" hangingPunct="1"/>
            <a:r>
              <a:rPr lang="en-US" altLang="en-US" sz="5400" b="1">
                <a:latin typeface="Times New Roman" pitchFamily="18" charset="0"/>
                <a:cs typeface="Times New Roman" pitchFamily="18" charset="0"/>
              </a:rPr>
              <a:t> </a:t>
            </a:r>
          </a:p>
          <a:p>
            <a:pPr eaLnBrk="1" hangingPunct="1"/>
            <a:r>
              <a:rPr lang="en-US" altLang="en-US" sz="5400" b="1">
                <a:latin typeface="Times New Roman" pitchFamily="18" charset="0"/>
                <a:cs typeface="Times New Roman" pitchFamily="18" charset="0"/>
              </a:rPr>
              <a:t>     giờ = ...…  phút</a:t>
            </a:r>
          </a:p>
          <a:p>
            <a:pPr eaLnBrk="1" hangingPunct="1"/>
            <a:endParaRPr lang="en-US" altLang="en-US" sz="5400" b="1">
              <a:latin typeface="Times New Roman" pitchFamily="18" charset="0"/>
              <a:cs typeface="Times New Roman" pitchFamily="18" charset="0"/>
            </a:endParaRPr>
          </a:p>
          <a:p>
            <a:pPr eaLnBrk="1" hangingPunct="1"/>
            <a:r>
              <a:rPr lang="en-US" altLang="en-US" sz="5400" b="1">
                <a:latin typeface="Times New Roman" pitchFamily="18" charset="0"/>
                <a:cs typeface="Times New Roman" pitchFamily="18" charset="0"/>
              </a:rPr>
              <a:t> 0,5 giờ = ..... phút</a:t>
            </a:r>
          </a:p>
          <a:p>
            <a:pPr eaLnBrk="1" hangingPunct="1"/>
            <a:endParaRPr lang="en-US" altLang="en-US" sz="5400" b="1">
              <a:latin typeface="Times New Roman" pitchFamily="18" charset="0"/>
              <a:cs typeface="Times New Roman" pitchFamily="18" charset="0"/>
            </a:endParaRPr>
          </a:p>
          <a:p>
            <a:pPr eaLnBrk="1" hangingPunct="1"/>
            <a:r>
              <a:rPr lang="en-US" altLang="en-US" sz="5400" b="1">
                <a:latin typeface="Times New Roman" pitchFamily="18" charset="0"/>
                <a:cs typeface="Times New Roman" pitchFamily="18" charset="0"/>
              </a:rPr>
              <a:t>      </a:t>
            </a:r>
          </a:p>
        </p:txBody>
      </p:sp>
      <p:sp>
        <p:nvSpPr>
          <p:cNvPr id="2" name="TextBox 1"/>
          <p:cNvSpPr txBox="1">
            <a:spLocks noChangeArrowheads="1"/>
          </p:cNvSpPr>
          <p:nvPr/>
        </p:nvSpPr>
        <p:spPr bwMode="auto">
          <a:xfrm>
            <a:off x="4503738" y="1700213"/>
            <a:ext cx="1582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7000" b="1">
                <a:solidFill>
                  <a:srgbClr val="FF0000"/>
                </a:solidFill>
                <a:latin typeface="Times New Roman" pitchFamily="18" charset="0"/>
                <a:cs typeface="Times New Roman" pitchFamily="18" charset="0"/>
              </a:rPr>
              <a:t>18</a:t>
            </a:r>
          </a:p>
        </p:txBody>
      </p:sp>
      <p:sp>
        <p:nvSpPr>
          <p:cNvPr id="3" name="TextBox 2"/>
          <p:cNvSpPr txBox="1">
            <a:spLocks noChangeArrowheads="1"/>
          </p:cNvSpPr>
          <p:nvPr/>
        </p:nvSpPr>
        <p:spPr bwMode="auto">
          <a:xfrm>
            <a:off x="4397375" y="4932363"/>
            <a:ext cx="1701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6600" b="1">
                <a:solidFill>
                  <a:srgbClr val="FF0000"/>
                </a:solidFill>
                <a:latin typeface="Times New Roman" pitchFamily="18" charset="0"/>
                <a:cs typeface="Times New Roman" pitchFamily="18" charset="0"/>
              </a:rPr>
              <a:t>30</a:t>
            </a:r>
          </a:p>
        </p:txBody>
      </p:sp>
      <p:sp>
        <p:nvSpPr>
          <p:cNvPr id="17" name="TextBox 16"/>
          <p:cNvSpPr txBox="1">
            <a:spLocks noChangeArrowheads="1"/>
          </p:cNvSpPr>
          <p:nvPr/>
        </p:nvSpPr>
        <p:spPr bwMode="auto">
          <a:xfrm>
            <a:off x="4167188" y="3230563"/>
            <a:ext cx="1168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6600" b="1">
                <a:solidFill>
                  <a:srgbClr val="FF0000"/>
                </a:solidFill>
                <a:latin typeface="Times New Roman" pitchFamily="18" charset="0"/>
                <a:cs typeface="Times New Roman" pitchFamily="18" charset="0"/>
              </a:rPr>
              <a:t>40</a:t>
            </a:r>
          </a:p>
        </p:txBody>
      </p:sp>
      <p:graphicFrame>
        <p:nvGraphicFramePr>
          <p:cNvPr id="5" name="Object 4"/>
          <p:cNvGraphicFramePr>
            <a:graphicFrameLocks noChangeAspect="1"/>
          </p:cNvGraphicFramePr>
          <p:nvPr/>
        </p:nvGraphicFramePr>
        <p:xfrm>
          <a:off x="1892300" y="3387725"/>
          <a:ext cx="552450" cy="1471613"/>
        </p:xfrm>
        <a:graphic>
          <a:graphicData uri="http://schemas.openxmlformats.org/presentationml/2006/ole">
            <mc:AlternateContent xmlns:mc="http://schemas.openxmlformats.org/markup-compatibility/2006">
              <mc:Choice xmlns:v="urn:schemas-microsoft-com:vml" Requires="v">
                <p:oleObj spid="_x0000_s26645" name="Equation" r:id="rId5" imgW="253890" imgH="698197" progId="Equation.3">
                  <p:embed/>
                </p:oleObj>
              </mc:Choice>
              <mc:Fallback>
                <p:oleObj name="Equation" r:id="rId5" imgW="253890" imgH="698197"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387725"/>
                        <a:ext cx="55245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6" name="TextBox 5"/>
          <p:cNvSpPr txBox="1">
            <a:spLocks noChangeArrowheads="1"/>
          </p:cNvSpPr>
          <p:nvPr/>
        </p:nvSpPr>
        <p:spPr bwMode="auto">
          <a:xfrm>
            <a:off x="2987675" y="5302250"/>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circle(in)">
                                      <p:cBhvr>
                                        <p:cTn id="10" dur="2000"/>
                                        <p:tgtEl>
                                          <p:spTgt spid="16391"/>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2" grpId="0"/>
      <p:bldP spid="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33375"/>
            <a:ext cx="9072563" cy="1325563"/>
          </a:xfrm>
        </p:spPr>
        <p:txBody>
          <a:bodyPr/>
          <a:lstStyle/>
          <a:p>
            <a:pPr algn="l" eaLnBrk="1" hangingPunct="1"/>
            <a:r>
              <a:rPr lang="en-US" altLang="en-US" sz="5400" b="1" smtClean="0">
                <a:solidFill>
                  <a:srgbClr val="002060"/>
                </a:solidFill>
                <a:latin typeface="Times New Roman" pitchFamily="18" charset="0"/>
                <a:cs typeface="Times New Roman" pitchFamily="18" charset="0"/>
              </a:rPr>
              <a:t>216 phút = ……..giờ ……phút</a:t>
            </a:r>
            <a:br>
              <a:rPr lang="en-US" altLang="en-US" sz="5400" b="1" smtClean="0">
                <a:solidFill>
                  <a:srgbClr val="002060"/>
                </a:solidFill>
                <a:latin typeface="Times New Roman" pitchFamily="18" charset="0"/>
                <a:cs typeface="Times New Roman" pitchFamily="18" charset="0"/>
              </a:rPr>
            </a:br>
            <a:r>
              <a:rPr lang="en-US" altLang="en-US" sz="5400" b="1" smtClean="0">
                <a:solidFill>
                  <a:srgbClr val="002060"/>
                </a:solidFill>
                <a:latin typeface="Times New Roman" pitchFamily="18" charset="0"/>
                <a:cs typeface="Times New Roman" pitchFamily="18" charset="0"/>
              </a:rPr>
              <a:t>                = …......giờ</a:t>
            </a:r>
          </a:p>
        </p:txBody>
      </p:sp>
      <p:sp>
        <p:nvSpPr>
          <p:cNvPr id="5" name="Content Placeholder 2"/>
          <p:cNvSpPr>
            <a:spLocks noGrp="1"/>
          </p:cNvSpPr>
          <p:nvPr>
            <p:ph idx="1"/>
          </p:nvPr>
        </p:nvSpPr>
        <p:spPr>
          <a:xfrm>
            <a:off x="395288" y="1700213"/>
            <a:ext cx="8080375" cy="2592387"/>
          </a:xfrm>
        </p:spPr>
        <p:txBody>
          <a:bodyPr/>
          <a:lstStyle/>
          <a:p>
            <a:pPr marL="0" indent="0" algn="ctr" eaLnBrk="1" hangingPunct="1">
              <a:buFont typeface="Arial" charset="0"/>
              <a:buNone/>
            </a:pPr>
            <a:r>
              <a:rPr lang="en-US" altLang="en-US" sz="6000" smtClean="0">
                <a:latin typeface="Times New Roman" pitchFamily="18" charset="0"/>
                <a:cs typeface="Times New Roman" pitchFamily="18" charset="0"/>
              </a:rPr>
              <a:t>60 phút = 1 giờ</a:t>
            </a:r>
          </a:p>
          <a:p>
            <a:pPr marL="0" indent="0" algn="ctr" eaLnBrk="1" hangingPunct="1">
              <a:buFont typeface="Arial" charset="0"/>
              <a:buNone/>
            </a:pPr>
            <a:r>
              <a:rPr lang="en-US" altLang="en-US" sz="6000" smtClean="0">
                <a:latin typeface="Times New Roman" pitchFamily="18" charset="0"/>
                <a:cs typeface="Times New Roman" pitchFamily="18" charset="0"/>
              </a:rPr>
              <a:t>216 phút = ? giờ</a:t>
            </a:r>
          </a:p>
          <a:p>
            <a:pPr marL="0" indent="0" algn="ctr" eaLnBrk="1" hangingPunct="1">
              <a:buFont typeface="Arial" charset="0"/>
              <a:buNone/>
            </a:pPr>
            <a:endParaRPr lang="en-US" altLang="en-US" sz="6800" smtClean="0">
              <a:latin typeface="Times New Roman" pitchFamily="18" charset="0"/>
              <a:cs typeface="Times New Roman" pitchFamily="18" charset="0"/>
            </a:endParaRPr>
          </a:p>
        </p:txBody>
      </p:sp>
      <p:sp>
        <p:nvSpPr>
          <p:cNvPr id="6" name="Right Arrow 5"/>
          <p:cNvSpPr/>
          <p:nvPr/>
        </p:nvSpPr>
        <p:spPr>
          <a:xfrm rot="5400000">
            <a:off x="3968867" y="3863676"/>
            <a:ext cx="1440160" cy="1434905"/>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itchFamily="18" charset="0"/>
              <a:cs typeface="Times New Roman" pitchFamily="18" charset="0"/>
            </a:endParaRPr>
          </a:p>
        </p:txBody>
      </p:sp>
      <p:sp>
        <p:nvSpPr>
          <p:cNvPr id="8" name="Rectangle 7"/>
          <p:cNvSpPr/>
          <p:nvPr/>
        </p:nvSpPr>
        <p:spPr>
          <a:xfrm>
            <a:off x="2439332" y="5307406"/>
            <a:ext cx="4724956" cy="1107996"/>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p>
            <a:pPr algn="ctr" eaLnBrk="1" hangingPunct="1">
              <a:defRPr/>
            </a:pP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216 : 60</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49500" y="755650"/>
            <a:ext cx="4679950" cy="36004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GB"/>
          </a:p>
        </p:txBody>
      </p:sp>
      <p:sp>
        <p:nvSpPr>
          <p:cNvPr id="5" name="TextBox 4"/>
          <p:cNvSpPr txBox="1">
            <a:spLocks noChangeArrowheads="1"/>
          </p:cNvSpPr>
          <p:nvPr/>
        </p:nvSpPr>
        <p:spPr bwMode="auto">
          <a:xfrm>
            <a:off x="2843213" y="1147763"/>
            <a:ext cx="244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GB" altLang="en-US" sz="4400">
                <a:solidFill>
                  <a:srgbClr val="FF0000"/>
                </a:solidFill>
              </a:rPr>
              <a:t>216</a:t>
            </a:r>
          </a:p>
        </p:txBody>
      </p:sp>
      <p:cxnSp>
        <p:nvCxnSpPr>
          <p:cNvPr id="7" name="Straight Connector 6"/>
          <p:cNvCxnSpPr/>
          <p:nvPr/>
        </p:nvCxnSpPr>
        <p:spPr>
          <a:xfrm>
            <a:off x="4500563" y="1225550"/>
            <a:ext cx="0" cy="2347913"/>
          </a:xfrm>
          <a:prstGeom prst="line">
            <a:avLst/>
          </a:prstGeom>
        </p:spPr>
        <p:style>
          <a:lnRef idx="3">
            <a:schemeClr val="dk1"/>
          </a:lnRef>
          <a:fillRef idx="0">
            <a:schemeClr val="dk1"/>
          </a:fillRef>
          <a:effectRef idx="2">
            <a:schemeClr val="dk1"/>
          </a:effectRef>
          <a:fontRef idx="minor">
            <a:schemeClr val="tx1"/>
          </a:fontRef>
        </p:style>
      </p:cxnSp>
      <p:sp>
        <p:nvSpPr>
          <p:cNvPr id="28677" name="Title 1"/>
          <p:cNvSpPr>
            <a:spLocks noGrp="1"/>
          </p:cNvSpPr>
          <p:nvPr>
            <p:ph type="title"/>
          </p:nvPr>
        </p:nvSpPr>
        <p:spPr>
          <a:xfrm>
            <a:off x="0" y="5157788"/>
            <a:ext cx="9072563" cy="1325562"/>
          </a:xfrm>
        </p:spPr>
        <p:txBody>
          <a:bodyPr/>
          <a:lstStyle/>
          <a:p>
            <a:pPr algn="l" eaLnBrk="1" hangingPunct="1"/>
            <a:r>
              <a:rPr lang="en-US" altLang="en-US" sz="5400" b="1" smtClean="0">
                <a:solidFill>
                  <a:srgbClr val="002060"/>
                </a:solidFill>
                <a:latin typeface="Times New Roman" pitchFamily="18" charset="0"/>
                <a:cs typeface="Times New Roman" pitchFamily="18" charset="0"/>
              </a:rPr>
              <a:t>216 phút = ……..giờ ……phút</a:t>
            </a:r>
            <a:br>
              <a:rPr lang="en-US" altLang="en-US" sz="5400" b="1" smtClean="0">
                <a:solidFill>
                  <a:srgbClr val="002060"/>
                </a:solidFill>
                <a:latin typeface="Times New Roman" pitchFamily="18" charset="0"/>
                <a:cs typeface="Times New Roman" pitchFamily="18" charset="0"/>
              </a:rPr>
            </a:br>
            <a:r>
              <a:rPr lang="en-US" altLang="en-US" sz="5400" b="1" smtClean="0">
                <a:solidFill>
                  <a:srgbClr val="002060"/>
                </a:solidFill>
                <a:latin typeface="Times New Roman" pitchFamily="18" charset="0"/>
                <a:cs typeface="Times New Roman" pitchFamily="18" charset="0"/>
              </a:rPr>
              <a:t>                = …......giờ</a:t>
            </a:r>
          </a:p>
        </p:txBody>
      </p:sp>
      <p:cxnSp>
        <p:nvCxnSpPr>
          <p:cNvPr id="9" name="Straight Connector 8"/>
          <p:cNvCxnSpPr/>
          <p:nvPr/>
        </p:nvCxnSpPr>
        <p:spPr>
          <a:xfrm>
            <a:off x="4500563" y="1989138"/>
            <a:ext cx="2159000"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a:spLocks noChangeArrowheads="1"/>
          </p:cNvSpPr>
          <p:nvPr/>
        </p:nvSpPr>
        <p:spPr bwMode="auto">
          <a:xfrm>
            <a:off x="4643438" y="1147763"/>
            <a:ext cx="244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GB" altLang="en-US" sz="4400">
                <a:solidFill>
                  <a:srgbClr val="FF0000"/>
                </a:solidFill>
              </a:rPr>
              <a:t>   60</a:t>
            </a:r>
          </a:p>
        </p:txBody>
      </p:sp>
      <p:sp>
        <p:nvSpPr>
          <p:cNvPr id="8" name="Rectangle 7"/>
          <p:cNvSpPr>
            <a:spLocks noChangeArrowheads="1"/>
          </p:cNvSpPr>
          <p:nvPr/>
        </p:nvSpPr>
        <p:spPr bwMode="auto">
          <a:xfrm>
            <a:off x="4689475" y="2133600"/>
            <a:ext cx="53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3</a:t>
            </a:r>
          </a:p>
        </p:txBody>
      </p:sp>
      <p:sp>
        <p:nvSpPr>
          <p:cNvPr id="13" name="Rectangle 12"/>
          <p:cNvSpPr>
            <a:spLocks noChangeArrowheads="1"/>
          </p:cNvSpPr>
          <p:nvPr/>
        </p:nvSpPr>
        <p:spPr bwMode="auto">
          <a:xfrm>
            <a:off x="3132138" y="2133600"/>
            <a:ext cx="876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36</a:t>
            </a:r>
          </a:p>
        </p:txBody>
      </p:sp>
      <p:sp>
        <p:nvSpPr>
          <p:cNvPr id="12" name="Rectangle 11"/>
          <p:cNvSpPr>
            <a:spLocks noChangeArrowheads="1"/>
          </p:cNvSpPr>
          <p:nvPr/>
        </p:nvSpPr>
        <p:spPr bwMode="auto">
          <a:xfrm>
            <a:off x="5049838" y="2133600"/>
            <a:ext cx="357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a:t>
            </a:r>
          </a:p>
        </p:txBody>
      </p:sp>
      <p:sp>
        <p:nvSpPr>
          <p:cNvPr id="14" name="Rectangle 13"/>
          <p:cNvSpPr>
            <a:spLocks noChangeArrowheads="1"/>
          </p:cNvSpPr>
          <p:nvPr/>
        </p:nvSpPr>
        <p:spPr bwMode="auto">
          <a:xfrm>
            <a:off x="5265738" y="2146300"/>
            <a:ext cx="53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6</a:t>
            </a:r>
          </a:p>
        </p:txBody>
      </p:sp>
      <p:sp>
        <p:nvSpPr>
          <p:cNvPr id="17" name="Rectangle 16"/>
          <p:cNvSpPr>
            <a:spLocks noChangeArrowheads="1"/>
          </p:cNvSpPr>
          <p:nvPr/>
        </p:nvSpPr>
        <p:spPr bwMode="auto">
          <a:xfrm>
            <a:off x="3924300" y="3068638"/>
            <a:ext cx="53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0</a:t>
            </a:r>
          </a:p>
        </p:txBody>
      </p:sp>
      <p:sp>
        <p:nvSpPr>
          <p:cNvPr id="16" name="Rectangle 15"/>
          <p:cNvSpPr>
            <a:spLocks noChangeArrowheads="1"/>
          </p:cNvSpPr>
          <p:nvPr/>
        </p:nvSpPr>
        <p:spPr bwMode="auto">
          <a:xfrm>
            <a:off x="3903663" y="2144713"/>
            <a:ext cx="53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0</a:t>
            </a:r>
          </a:p>
        </p:txBody>
      </p:sp>
      <p:sp>
        <p:nvSpPr>
          <p:cNvPr id="21" name="Text Box 95"/>
          <p:cNvSpPr txBox="1">
            <a:spLocks noChangeArrowheads="1"/>
          </p:cNvSpPr>
          <p:nvPr/>
        </p:nvSpPr>
        <p:spPr bwMode="auto">
          <a:xfrm>
            <a:off x="3121025" y="2146300"/>
            <a:ext cx="2027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36</a:t>
            </a:r>
          </a:p>
        </p:txBody>
      </p:sp>
      <p:sp>
        <p:nvSpPr>
          <p:cNvPr id="22" name="Text Box 96"/>
          <p:cNvSpPr txBox="1">
            <a:spLocks noChangeArrowheads="1"/>
          </p:cNvSpPr>
          <p:nvPr/>
        </p:nvSpPr>
        <p:spPr bwMode="auto">
          <a:xfrm>
            <a:off x="4673600" y="2133600"/>
            <a:ext cx="76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3</a:t>
            </a:r>
          </a:p>
        </p:txBody>
      </p:sp>
      <p:grpSp>
        <p:nvGrpSpPr>
          <p:cNvPr id="2" name="Group 100"/>
          <p:cNvGrpSpPr>
            <a:grpSpLocks/>
          </p:cNvGrpSpPr>
          <p:nvPr/>
        </p:nvGrpSpPr>
        <p:grpSpPr bwMode="auto">
          <a:xfrm>
            <a:off x="4656138" y="2122488"/>
            <a:ext cx="1957387" cy="955675"/>
            <a:chOff x="4754" y="2580"/>
            <a:chExt cx="480" cy="602"/>
          </a:xfrm>
        </p:grpSpPr>
        <p:sp>
          <p:nvSpPr>
            <p:cNvPr id="28689" name="Text Box 97"/>
            <p:cNvSpPr txBox="1">
              <a:spLocks noChangeArrowheads="1"/>
            </p:cNvSpPr>
            <p:nvPr/>
          </p:nvSpPr>
          <p:spPr bwMode="auto">
            <a:xfrm>
              <a:off x="4754" y="2592"/>
              <a:ext cx="48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3</a:t>
              </a:r>
            </a:p>
          </p:txBody>
        </p:sp>
        <p:sp>
          <p:nvSpPr>
            <p:cNvPr id="28690" name="Text Box 98"/>
            <p:cNvSpPr txBox="1">
              <a:spLocks noChangeArrowheads="1"/>
            </p:cNvSpPr>
            <p:nvPr/>
          </p:nvSpPr>
          <p:spPr bwMode="auto">
            <a:xfrm>
              <a:off x="4904" y="2600"/>
              <a:ext cx="24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6</a:t>
              </a:r>
            </a:p>
          </p:txBody>
        </p:sp>
        <p:sp>
          <p:nvSpPr>
            <p:cNvPr id="28691" name="Text Box 99"/>
            <p:cNvSpPr txBox="1">
              <a:spLocks noChangeArrowheads="1"/>
            </p:cNvSpPr>
            <p:nvPr/>
          </p:nvSpPr>
          <p:spPr bwMode="auto">
            <a:xfrm>
              <a:off x="4850" y="2580"/>
              <a:ext cx="14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a:t>
              </a: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1" nodeType="clickEffect">
                                  <p:stCondLst>
                                    <p:cond delay="0"/>
                                  </p:stCondLst>
                                  <p:childTnLst>
                                    <p:animMotion origin="layout" path="M 2.22222E-6 -7.40741E-7 L -0.06788 0.40532 " pathEditMode="relative" rAng="0" ptsTypes="AA">
                                      <p:cBhvr>
                                        <p:cTn id="36" dur="2000" fill="hold"/>
                                        <p:tgtEl>
                                          <p:spTgt spid="22"/>
                                        </p:tgtEl>
                                        <p:attrNameLst>
                                          <p:attrName>ppt_x</p:attrName>
                                          <p:attrName>ppt_y</p:attrName>
                                        </p:attrNameLst>
                                      </p:cBhvr>
                                      <p:rCtr x="-3403" y="20255"/>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6" presetClass="path" presetSubtype="0" accel="50000" decel="50000" fill="hold" grpId="1" nodeType="clickEffect">
                                  <p:stCondLst>
                                    <p:cond delay="0"/>
                                  </p:stCondLst>
                                  <p:childTnLst>
                                    <p:animMotion origin="layout" path="M -3.33333E-6 -4.07407E-6 L 0.36285 0.40324 " pathEditMode="relative" rAng="0" ptsTypes="AA">
                                      <p:cBhvr>
                                        <p:cTn id="48" dur="2000" fill="hold"/>
                                        <p:tgtEl>
                                          <p:spTgt spid="21"/>
                                        </p:tgtEl>
                                        <p:attrNameLst>
                                          <p:attrName>ppt_x</p:attrName>
                                          <p:attrName>ppt_y</p:attrName>
                                        </p:attrNameLst>
                                      </p:cBhvr>
                                      <p:rCtr x="18142" y="20162"/>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500"/>
                                        <p:tgtEl>
                                          <p:spTgt spid="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500"/>
                                        <p:tgtEl>
                                          <p:spTgt spid="17"/>
                                        </p:tgtEl>
                                      </p:cBhvr>
                                    </p:animEffect>
                                  </p:childTnLst>
                                </p:cTn>
                              </p:par>
                              <p:par>
                                <p:cTn id="69" presetID="1"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64" presetClass="path" presetSubtype="0" accel="50000" decel="50000" fill="hold" nodeType="clickEffect">
                                  <p:stCondLst>
                                    <p:cond delay="0"/>
                                  </p:stCondLst>
                                  <p:childTnLst>
                                    <p:animMotion origin="layout" path="M 4.16667E-6 3.33333E-6 L -0.10243 0.53032 " pathEditMode="relative" rAng="0" ptsTypes="AA">
                                      <p:cBhvr>
                                        <p:cTn id="74" dur="2000" fill="hold"/>
                                        <p:tgtEl>
                                          <p:spTgt spid="2"/>
                                        </p:tgtEl>
                                        <p:attrNameLst>
                                          <p:attrName>ppt_x</p:attrName>
                                          <p:attrName>ppt_y</p:attrName>
                                        </p:attrNameLst>
                                      </p:cBhvr>
                                      <p:rCtr x="-5122" y="26505"/>
                                    </p:animMotion>
                                  </p:childTnLst>
                                </p:cTn>
                              </p:par>
                              <p:par>
                                <p:cTn id="75" presetID="1" presetClass="entr" presetSubtype="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8" grpId="0"/>
      <p:bldP spid="13" grpId="0"/>
      <p:bldP spid="12" grpId="0"/>
      <p:bldP spid="14" grpId="0"/>
      <p:bldP spid="17" grpId="0"/>
      <p:bldP spid="16" grpId="0"/>
      <p:bldP spid="21" grpId="0"/>
      <p:bldP spid="21" grpId="1"/>
      <p:bldP spid="22" grpId="0"/>
      <p:bldP spid="2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858838"/>
            <a:ext cx="9144000" cy="3146425"/>
          </a:xfrm>
          <a:prstGeom prst="rect">
            <a:avLst/>
          </a:prstGeom>
          <a:solidFill>
            <a:srgbClr val="FFFFCC"/>
          </a:solidFill>
          <a:ln w="76200">
            <a:solidFill>
              <a:srgbClr val="0F0F17"/>
            </a:solidFill>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thế</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kỉ</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100  </a:t>
            </a:r>
            <a:r>
              <a:rPr lang="en-US" sz="4200" b="1" dirty="0" err="1">
                <a:latin typeface="Times New Roman" pitchFamily="18" charset="0"/>
                <a:cs typeface="Times New Roman" pitchFamily="18" charset="0"/>
              </a:rPr>
              <a:t>năm</a:t>
            </a:r>
            <a:endParaRPr lang="en-US" sz="4200" b="1" dirty="0">
              <a:latin typeface="Times New Roman" pitchFamily="18" charset="0"/>
              <a:cs typeface="Times New Roman" pitchFamily="18" charset="0"/>
            </a:endParaRP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năm</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12</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tháng</a:t>
            </a:r>
            <a:endParaRPr lang="en-US" sz="4200" b="1" dirty="0">
              <a:latin typeface="Times New Roman" pitchFamily="18" charset="0"/>
              <a:cs typeface="Times New Roman" pitchFamily="18" charset="0"/>
            </a:endParaRPr>
          </a:p>
          <a:p>
            <a:pPr eaLnBrk="1" hangingPunct="1">
              <a:defRPr/>
            </a:pPr>
            <a:r>
              <a:rPr lang="en-US" sz="4200" b="1">
                <a:latin typeface="Times New Roman" pitchFamily="18" charset="0"/>
                <a:cs typeface="Times New Roman" pitchFamily="18" charset="0"/>
              </a:rPr>
              <a:t>1 năm = </a:t>
            </a:r>
            <a:r>
              <a:rPr lang="en-US" sz="4200" b="1" dirty="0">
                <a:solidFill>
                  <a:srgbClr val="FF0000"/>
                </a:solidFill>
                <a:latin typeface="Times New Roman" pitchFamily="18" charset="0"/>
                <a:cs typeface="Times New Roman" pitchFamily="18" charset="0"/>
              </a:rPr>
              <a:t>365</a:t>
            </a:r>
            <a:r>
              <a:rPr lang="en-US" sz="4200" b="1" dirty="0">
                <a:latin typeface="Times New Roman" pitchFamily="18" charset="0"/>
                <a:cs typeface="Times New Roman" pitchFamily="18" charset="0"/>
              </a:rPr>
              <a:t> </a:t>
            </a:r>
            <a:r>
              <a:rPr lang="en-US" sz="4200" b="1" dirty="0">
                <a:solidFill>
                  <a:srgbClr val="FF0000"/>
                </a:solidFill>
                <a:latin typeface="Times New Roman" pitchFamily="18" charset="0"/>
                <a:cs typeface="Times New Roman" pitchFamily="18" charset="0"/>
              </a:rPr>
              <a:t>   </a:t>
            </a:r>
            <a:r>
              <a:rPr lang="en-US" sz="4200" b="1" dirty="0" err="1">
                <a:latin typeface="Times New Roman" pitchFamily="18" charset="0"/>
                <a:cs typeface="Times New Roman" pitchFamily="18" charset="0"/>
              </a:rPr>
              <a:t>ngày</a:t>
            </a:r>
            <a:endParaRPr lang="en-US" sz="4200" b="1" dirty="0">
              <a:latin typeface="Times New Roman" pitchFamily="18" charset="0"/>
              <a:cs typeface="Times New Roman" pitchFamily="18" charset="0"/>
            </a:endParaRP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năm</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nhuận</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366 </a:t>
            </a:r>
            <a:r>
              <a:rPr lang="en-US" sz="4200" b="1" dirty="0" err="1">
                <a:latin typeface="Times New Roman" pitchFamily="18" charset="0"/>
                <a:cs typeface="Times New Roman" pitchFamily="18" charset="0"/>
              </a:rPr>
              <a:t>ngày</a:t>
            </a:r>
            <a:endParaRPr lang="en-US" sz="4200" b="1" dirty="0">
              <a:latin typeface="Times New Roman" pitchFamily="18" charset="0"/>
              <a:cs typeface="Times New Roman" pitchFamily="18" charset="0"/>
            </a:endParaRPr>
          </a:p>
          <a:p>
            <a:pPr eaLnBrk="1" hangingPunct="1">
              <a:defRPr/>
            </a:pPr>
            <a:r>
              <a:rPr lang="en-US" sz="4200" b="1" dirty="0" err="1">
                <a:latin typeface="Times New Roman" pitchFamily="18" charset="0"/>
                <a:cs typeface="Times New Roman" pitchFamily="18" charset="0"/>
              </a:rPr>
              <a:t>Cứ</a:t>
            </a:r>
            <a:r>
              <a:rPr lang="en-US" sz="4200" b="1" dirty="0">
                <a:solidFill>
                  <a:srgbClr val="FF0000"/>
                </a:solidFill>
                <a:latin typeface="Times New Roman" pitchFamily="18" charset="0"/>
                <a:cs typeface="Times New Roman" pitchFamily="18" charset="0"/>
              </a:rPr>
              <a:t> 4 </a:t>
            </a:r>
            <a:r>
              <a:rPr lang="en-US" sz="4200" b="1" dirty="0" err="1">
                <a:latin typeface="Times New Roman" pitchFamily="18" charset="0"/>
                <a:cs typeface="Times New Roman" pitchFamily="18" charset="0"/>
              </a:rPr>
              <a:t>năm</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có</a:t>
            </a:r>
            <a:r>
              <a:rPr lang="en-US" sz="4200" b="1" dirty="0">
                <a:latin typeface="Times New Roman" pitchFamily="18" charset="0"/>
                <a:cs typeface="Times New Roman" pitchFamily="18" charset="0"/>
              </a:rPr>
              <a:t> </a:t>
            </a:r>
            <a:r>
              <a:rPr lang="en-US" sz="4200" b="1" dirty="0">
                <a:solidFill>
                  <a:schemeClr val="tx1"/>
                </a:solidFill>
                <a:latin typeface="Times New Roman" pitchFamily="18" charset="0"/>
                <a:cs typeface="Times New Roman" pitchFamily="18" charset="0"/>
              </a:rPr>
              <a:t>1</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năm</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nhuận</a:t>
            </a:r>
            <a:endParaRPr lang="en-US" sz="4200" b="1" dirty="0">
              <a:latin typeface="Times New Roman" pitchFamily="18" charset="0"/>
              <a:cs typeface="Times New Roman" pitchFamily="18" charset="0"/>
            </a:endParaRPr>
          </a:p>
        </p:txBody>
      </p:sp>
      <p:sp>
        <p:nvSpPr>
          <p:cNvPr id="4" name="Rectangle 3"/>
          <p:cNvSpPr/>
          <p:nvPr/>
        </p:nvSpPr>
        <p:spPr>
          <a:xfrm>
            <a:off x="3175" y="4005263"/>
            <a:ext cx="9140825" cy="2852737"/>
          </a:xfrm>
          <a:prstGeom prst="rect">
            <a:avLst/>
          </a:prstGeom>
          <a:solidFill>
            <a:schemeClr val="accent6">
              <a:lumMod val="40000"/>
              <a:lumOff val="60000"/>
            </a:schemeClr>
          </a:solidFill>
          <a:ln w="76200">
            <a:solidFill>
              <a:srgbClr val="0F0F17"/>
            </a:solidFill>
          </a:ln>
        </p:spPr>
        <p:style>
          <a:lnRef idx="1">
            <a:schemeClr val="accent5"/>
          </a:lnRef>
          <a:fillRef idx="2">
            <a:schemeClr val="accent5"/>
          </a:fillRef>
          <a:effectRef idx="1">
            <a:schemeClr val="accent5"/>
          </a:effectRef>
          <a:fontRef idx="minor">
            <a:schemeClr val="dk1"/>
          </a:fontRef>
        </p:style>
        <p:txBody>
          <a:bodyPr anchor="ctr"/>
          <a:lstStyle/>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tuần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lễ</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7</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ngày</a:t>
            </a:r>
            <a:r>
              <a:rPr lang="en-US" sz="4200" b="1" dirty="0">
                <a:latin typeface="Times New Roman" pitchFamily="18" charset="0"/>
                <a:cs typeface="Times New Roman" pitchFamily="18" charset="0"/>
              </a:rPr>
              <a:t> </a:t>
            </a: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ngày</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24 </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giờ</a:t>
            </a:r>
            <a:r>
              <a:rPr lang="en-US" sz="4200" b="1" dirty="0">
                <a:latin typeface="Times New Roman" pitchFamily="18" charset="0"/>
                <a:cs typeface="Times New Roman" pitchFamily="18" charset="0"/>
              </a:rPr>
              <a:t> </a:t>
            </a: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giờ</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60</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phút</a:t>
            </a:r>
            <a:endParaRPr lang="en-US" sz="4200" b="1" dirty="0">
              <a:latin typeface="Times New Roman" pitchFamily="18" charset="0"/>
              <a:cs typeface="Times New Roman" pitchFamily="18" charset="0"/>
            </a:endParaRP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phút</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60</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giây</a:t>
            </a:r>
            <a:r>
              <a:rPr lang="en-US" sz="4200" b="1" dirty="0">
                <a:latin typeface="Times New Roman" pitchFamily="18" charset="0"/>
                <a:cs typeface="Times New Roman" pitchFamily="18" charset="0"/>
              </a:rPr>
              <a:t> </a:t>
            </a:r>
          </a:p>
        </p:txBody>
      </p:sp>
      <p:sp>
        <p:nvSpPr>
          <p:cNvPr id="5" name="Rectangle 4"/>
          <p:cNvSpPr/>
          <p:nvPr/>
        </p:nvSpPr>
        <p:spPr>
          <a:xfrm>
            <a:off x="6350" y="20638"/>
            <a:ext cx="9137650" cy="838200"/>
          </a:xfrm>
          <a:prstGeom prst="rect">
            <a:avLst/>
          </a:prstGeom>
          <a:ln w="57150">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6000" b="1" dirty="0" err="1">
                <a:latin typeface="Times New Roman" pitchFamily="18" charset="0"/>
                <a:cs typeface="Times New Roman" pitchFamily="18" charset="0"/>
              </a:rPr>
              <a:t>Bảng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đơn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vị</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đo</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thời</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gian</a:t>
            </a:r>
            <a:endParaRPr lang="en-US" sz="6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500"/>
                                        <p:tgtEl>
                                          <p:spTgt spid="5">
                                            <p:bg/>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up)">
                                      <p:cBhvr>
                                        <p:cTn id="15" dur="500"/>
                                        <p:tgtEl>
                                          <p:spTgt spid="3">
                                            <p:bg/>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500"/>
                                        <p:tgtEl>
                                          <p:spTgt spid="3">
                                            <p:txEl>
                                              <p:pRg st="0" end="0"/>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up)">
                                      <p:cBhvr>
                                        <p:cTn id="23" dur="500"/>
                                        <p:tgtEl>
                                          <p:spTgt spid="3">
                                            <p:txEl>
                                              <p:pRg st="1" end="1"/>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up)">
                                      <p:cBhvr>
                                        <p:cTn id="31" dur="500"/>
                                        <p:tgtEl>
                                          <p:spTgt spid="3">
                                            <p:txEl>
                                              <p:pRg st="3" end="3"/>
                                            </p:txEl>
                                          </p:spTgt>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up)">
                                      <p:cBhvr>
                                        <p:cTn id="35" dur="500"/>
                                        <p:tgtEl>
                                          <p:spTgt spid="3">
                                            <p:txEl>
                                              <p:pRg st="4" end="4"/>
                                            </p:txEl>
                                          </p:spTgt>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wipe(up)">
                                      <p:cBhvr>
                                        <p:cTn id="39" dur="500"/>
                                        <p:tgtEl>
                                          <p:spTgt spid="4">
                                            <p:bg/>
                                          </p:spTgt>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up)">
                                      <p:cBhvr>
                                        <p:cTn id="43" dur="500"/>
                                        <p:tgtEl>
                                          <p:spTgt spid="4">
                                            <p:txEl>
                                              <p:pRg st="0" end="0"/>
                                            </p:txEl>
                                          </p:spTgt>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up)">
                                      <p:cBhvr>
                                        <p:cTn id="47" dur="500"/>
                                        <p:tgtEl>
                                          <p:spTgt spid="4">
                                            <p:txEl>
                                              <p:pRg st="1" end="1"/>
                                            </p:txEl>
                                          </p:spTgt>
                                        </p:tgtEl>
                                      </p:cBhvr>
                                    </p:animEffect>
                                  </p:childTnLst>
                                </p:cTn>
                              </p:par>
                            </p:childTnLst>
                          </p:cTn>
                        </p:par>
                        <p:par>
                          <p:cTn id="48" fill="hold" nodeType="afterGroup">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up)">
                                      <p:cBhvr>
                                        <p:cTn id="51" dur="500"/>
                                        <p:tgtEl>
                                          <p:spTgt spid="4">
                                            <p:txEl>
                                              <p:pRg st="2" end="2"/>
                                            </p:txEl>
                                          </p:spTgt>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up)">
                                      <p:cBhvr>
                                        <p:cTn id="5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2048" y="2204864"/>
            <a:ext cx="8316416" cy="163121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en-US" sz="10000" b="1" dirty="0">
                <a:ln w="9525">
                  <a:solidFill>
                    <a:schemeClr val="tx1"/>
                  </a:solidFill>
                  <a:prstDash val="solid"/>
                </a:ln>
                <a:blipFill>
                  <a:blip r:embed="rId3"/>
                  <a:tile tx="0" ty="0" sx="100000" sy="100000" flip="none" algn="tl"/>
                </a:blip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LUYỆN TẬP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p:cNvSpPr txBox="1">
            <a:spLocks noChangeArrowheads="1"/>
          </p:cNvSpPr>
          <p:nvPr/>
        </p:nvSpPr>
        <p:spPr bwMode="auto">
          <a:xfrm>
            <a:off x="-28575" y="203200"/>
            <a:ext cx="9109075" cy="1865313"/>
          </a:xfrm>
          <a:prstGeom prst="rect">
            <a:avLst/>
          </a:prstGeom>
          <a:solidFill>
            <a:srgbClr val="FFFF99"/>
          </a:solidFill>
          <a:ln w="38100">
            <a:solidFill>
              <a:srgbClr val="FF0000"/>
            </a:solidFill>
            <a:miter lim="800000"/>
            <a:headEnd/>
            <a:tailEnd/>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lnSpc>
                <a:spcPct val="90000"/>
              </a:lnSpc>
              <a:spcBef>
                <a:spcPct val="50000"/>
              </a:spcBef>
              <a:buFont typeface="Arial" charset="0"/>
              <a:buNone/>
            </a:pPr>
            <a:r>
              <a:rPr lang="en-US" altLang="en-US" b="1" u="sng">
                <a:solidFill>
                  <a:srgbClr val="0070C0"/>
                </a:solidFill>
                <a:latin typeface="Times New Roman" pitchFamily="18" charset="0"/>
                <a:cs typeface="Times New Roman" pitchFamily="18" charset="0"/>
                <a:sym typeface="Wingdings" pitchFamily="2" charset="2"/>
              </a:rPr>
              <a:t>Bài 1</a:t>
            </a:r>
            <a:r>
              <a:rPr lang="en-US" altLang="en-US" b="1">
                <a:solidFill>
                  <a:srgbClr val="0070C0"/>
                </a:solidFill>
                <a:latin typeface="Times New Roman" pitchFamily="18" charset="0"/>
                <a:cs typeface="Times New Roman" pitchFamily="18" charset="0"/>
                <a:sym typeface="Wingdings" pitchFamily="2" charset="2"/>
              </a:rPr>
              <a:t>:</a:t>
            </a:r>
            <a:r>
              <a:rPr lang="en-US" altLang="en-US">
                <a:solidFill>
                  <a:srgbClr val="0070C0"/>
                </a:solidFill>
                <a:latin typeface="Times New Roman" pitchFamily="18" charset="0"/>
                <a:cs typeface="Times New Roman" pitchFamily="18" charset="0"/>
              </a:rPr>
              <a:t>Trong lịch sử phát triển của loài người đã có những phát minh vĩ đại. Bảng dưới đây cho biết tên và năm công bố một số phát minh. Hãy đọc bảng và cho biết từng phát minh đó được công bố vào thế kỉ nào ?</a:t>
            </a:r>
          </a:p>
        </p:txBody>
      </p:sp>
      <p:pic>
        <p:nvPicPr>
          <p:cNvPr id="3" name="Picture 10" descr="kinh vien v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31591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dau may xe lu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15888"/>
            <a:ext cx="300672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xe d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2276475"/>
            <a:ext cx="3124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o t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276475"/>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may ba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3988" y="2276475"/>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may tinh dien tu.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800" y="4446588"/>
            <a:ext cx="34369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ve tinh nhan tao 195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0888" y="43180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11113" y="182721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latin typeface="Times New Roman" pitchFamily="18" charset="0"/>
                <a:cs typeface="Times New Roman" pitchFamily="18" charset="0"/>
              </a:rPr>
              <a:t>Kính viễn vọng năm 1671</a:t>
            </a:r>
          </a:p>
        </p:txBody>
      </p:sp>
      <p:sp>
        <p:nvSpPr>
          <p:cNvPr id="12" name="Text Box 4"/>
          <p:cNvSpPr txBox="1">
            <a:spLocks noChangeArrowheads="1"/>
          </p:cNvSpPr>
          <p:nvPr/>
        </p:nvSpPr>
        <p:spPr bwMode="auto">
          <a:xfrm>
            <a:off x="2840038" y="1701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Bút chì năm 1794</a:t>
            </a:r>
          </a:p>
        </p:txBody>
      </p:sp>
      <p:sp>
        <p:nvSpPr>
          <p:cNvPr id="13" name="Text Box 4"/>
          <p:cNvSpPr txBox="1">
            <a:spLocks noChangeArrowheads="1"/>
          </p:cNvSpPr>
          <p:nvPr/>
        </p:nvSpPr>
        <p:spPr bwMode="auto">
          <a:xfrm>
            <a:off x="6164263" y="182721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latin typeface="Times New Roman" pitchFamily="18" charset="0"/>
                <a:cs typeface="Times New Roman" pitchFamily="18" charset="0"/>
              </a:rPr>
              <a:t>Đầu máy xe lửa năm 1804</a:t>
            </a:r>
          </a:p>
        </p:txBody>
      </p:sp>
      <p:sp>
        <p:nvSpPr>
          <p:cNvPr id="14" name="Text Box 4"/>
          <p:cNvSpPr txBox="1">
            <a:spLocks noChangeArrowheads="1"/>
          </p:cNvSpPr>
          <p:nvPr/>
        </p:nvSpPr>
        <p:spPr bwMode="auto">
          <a:xfrm>
            <a:off x="34925" y="39338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Xe đạp năm 1869</a:t>
            </a:r>
          </a:p>
        </p:txBody>
      </p:sp>
      <p:sp>
        <p:nvSpPr>
          <p:cNvPr id="15" name="Text Box 4"/>
          <p:cNvSpPr txBox="1">
            <a:spLocks noChangeArrowheads="1"/>
          </p:cNvSpPr>
          <p:nvPr/>
        </p:nvSpPr>
        <p:spPr bwMode="auto">
          <a:xfrm>
            <a:off x="3276600" y="392271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Ô tô năm 1886</a:t>
            </a:r>
          </a:p>
        </p:txBody>
      </p:sp>
      <p:sp>
        <p:nvSpPr>
          <p:cNvPr id="16" name="Text Box 4"/>
          <p:cNvSpPr txBox="1">
            <a:spLocks noChangeArrowheads="1"/>
          </p:cNvSpPr>
          <p:nvPr/>
        </p:nvSpPr>
        <p:spPr bwMode="auto">
          <a:xfrm>
            <a:off x="6275388" y="3860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Máy bay năm 1903</a:t>
            </a:r>
          </a:p>
        </p:txBody>
      </p:sp>
      <p:sp>
        <p:nvSpPr>
          <p:cNvPr id="17" name="Text Box 4"/>
          <p:cNvSpPr txBox="1">
            <a:spLocks noChangeArrowheads="1"/>
          </p:cNvSpPr>
          <p:nvPr/>
        </p:nvSpPr>
        <p:spPr bwMode="auto">
          <a:xfrm>
            <a:off x="719138" y="6397625"/>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2000" b="1">
                <a:solidFill>
                  <a:srgbClr val="FF0066"/>
                </a:solidFill>
                <a:latin typeface="Times New Roman" pitchFamily="18" charset="0"/>
                <a:cs typeface="Times New Roman" pitchFamily="18" charset="0"/>
              </a:rPr>
              <a:t>Máy tính điện tử năm 1946</a:t>
            </a:r>
          </a:p>
        </p:txBody>
      </p:sp>
      <p:sp>
        <p:nvSpPr>
          <p:cNvPr id="18" name="Text Box 4"/>
          <p:cNvSpPr txBox="1">
            <a:spLocks noChangeArrowheads="1"/>
          </p:cNvSpPr>
          <p:nvPr/>
        </p:nvSpPr>
        <p:spPr bwMode="auto">
          <a:xfrm>
            <a:off x="4862513" y="6364288"/>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2000" b="1">
                <a:solidFill>
                  <a:srgbClr val="FF0066"/>
                </a:solidFill>
                <a:latin typeface="Times New Roman" pitchFamily="18" charset="0"/>
                <a:cs typeface="Times New Roman" pitchFamily="18" charset="0"/>
              </a:rPr>
              <a:t>Vệ tinh nhân tạo năm 1957</a:t>
            </a:r>
          </a:p>
        </p:txBody>
      </p:sp>
      <p:pic>
        <p:nvPicPr>
          <p:cNvPr id="19" name="Picture 18"/>
          <p:cNvPicPr>
            <a:picLocks noChangeAspect="1"/>
          </p:cNvPicPr>
          <p:nvPr/>
        </p:nvPicPr>
        <p:blipFill>
          <a:blip r:embed="rId9"/>
          <a:stretch>
            <a:fillRect/>
          </a:stretch>
        </p:blipFill>
        <p:spPr>
          <a:xfrm>
            <a:off x="3276600" y="115888"/>
            <a:ext cx="2573338" cy="1585912"/>
          </a:xfrm>
          <a:prstGeom prst="rect">
            <a:avLst/>
          </a:prstGeom>
          <a:ln>
            <a:solidFill>
              <a:schemeClr val="accent6">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1" fill="hold" grpId="0"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0-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par>
                          <p:cTn id="9" fill="hold" nodeType="afterGroup">
                            <p:stCondLst>
                              <p:cond delay="500"/>
                            </p:stCondLst>
                            <p:childTnLst>
                              <p:par>
                                <p:cTn id="10" presetID="2" presetClass="exit" presetSubtype="1" fill="hold" grpId="0" nodeType="afterEffect">
                                  <p:stCondLst>
                                    <p:cond delay="0"/>
                                  </p:stCondLst>
                                  <p:childTnLst>
                                    <p:anim calcmode="lin" valueType="num">
                                      <p:cBhvr additive="base">
                                        <p:cTn id="11" dur="500"/>
                                        <p:tgtEl>
                                          <p:spTgt spid="5">
                                            <p:bg/>
                                          </p:spTgt>
                                        </p:tgtEl>
                                        <p:attrNameLst>
                                          <p:attrName>ppt_x</p:attrName>
                                        </p:attrNameLst>
                                      </p:cBhvr>
                                      <p:tavLst>
                                        <p:tav tm="0">
                                          <p:val>
                                            <p:strVal val="ppt_x"/>
                                          </p:val>
                                        </p:tav>
                                        <p:tav tm="100000">
                                          <p:val>
                                            <p:strVal val="ppt_x"/>
                                          </p:val>
                                        </p:tav>
                                      </p:tavLst>
                                    </p:anim>
                                    <p:anim calcmode="lin" valueType="num">
                                      <p:cBhvr additive="base">
                                        <p:cTn id="12" dur="500"/>
                                        <p:tgtEl>
                                          <p:spTgt spid="5">
                                            <p:bg/>
                                          </p:spTgt>
                                        </p:tgtEl>
                                        <p:attrNameLst>
                                          <p:attrName>ppt_y</p:attrName>
                                        </p:attrNameLst>
                                      </p:cBhvr>
                                      <p:tavLst>
                                        <p:tav tm="0">
                                          <p:val>
                                            <p:strVal val="ppt_y"/>
                                          </p:val>
                                        </p:tav>
                                        <p:tav tm="100000">
                                          <p:val>
                                            <p:strVal val="0-ppt_h/2"/>
                                          </p:val>
                                        </p:tav>
                                      </p:tavLst>
                                    </p:anim>
                                    <p:set>
                                      <p:cBhvr>
                                        <p:cTn id="13" dur="1" fill="hold">
                                          <p:stCondLst>
                                            <p:cond delay="499"/>
                                          </p:stCondLst>
                                        </p:cTn>
                                        <p:tgtEl>
                                          <p:spTgt spid="5">
                                            <p:bg/>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16" presetClass="entr" presetSubtype="2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par>
                                <p:cTn id="52" presetID="16" presetClass="entr" presetSubtype="21"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kinh vien v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0"/>
            <a:ext cx="64039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43000" y="5638800"/>
            <a:ext cx="6457950" cy="990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KÍNH VIỄN VỌNG NĂM 1671</a:t>
            </a:r>
          </a:p>
        </p:txBody>
      </p:sp>
      <p:sp>
        <p:nvSpPr>
          <p:cNvPr id="5" name="Oval 4"/>
          <p:cNvSpPr/>
          <p:nvPr/>
        </p:nvSpPr>
        <p:spPr>
          <a:xfrm>
            <a:off x="5435600" y="228600"/>
            <a:ext cx="2382838" cy="16764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solidFill>
                  <a:schemeClr val="tx1"/>
                </a:solidFill>
                <a:latin typeface="Times New Roman" pitchFamily="18" charset="0"/>
                <a:cs typeface="Times New Roman" pitchFamily="18" charset="0"/>
              </a:rPr>
              <a:t>Thế</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kỉ</a:t>
            </a:r>
            <a:r>
              <a:rPr lang="en-US" sz="4000" b="1" dirty="0">
                <a:solidFill>
                  <a:schemeClr val="tx1"/>
                </a:solidFill>
                <a:latin typeface="Times New Roman" pitchFamily="18" charset="0"/>
                <a:cs typeface="Times New Roman" pitchFamily="18" charset="0"/>
              </a:rPr>
              <a:t> XVII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833563" y="476250"/>
            <a:ext cx="5251450" cy="4198938"/>
          </a:xfrm>
          <a:ln>
            <a:solidFill>
              <a:schemeClr val="accent6">
                <a:lumMod val="50000"/>
              </a:schemeClr>
            </a:solidFill>
          </a:ln>
        </p:spPr>
      </p:pic>
      <p:sp>
        <p:nvSpPr>
          <p:cNvPr id="4" name="Rectangle 3"/>
          <p:cNvSpPr/>
          <p:nvPr/>
        </p:nvSpPr>
        <p:spPr>
          <a:xfrm>
            <a:off x="1030288" y="5029200"/>
            <a:ext cx="6858000"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5400" b="1" dirty="0">
                <a:solidFill>
                  <a:srgbClr val="FF0000"/>
                </a:solidFill>
                <a:latin typeface="Times New Roman" pitchFamily="18" charset="0"/>
                <a:cs typeface="Times New Roman" pitchFamily="18" charset="0"/>
              </a:rPr>
              <a:t>BÚT CHÌ NĂM 1794</a:t>
            </a:r>
          </a:p>
        </p:txBody>
      </p:sp>
      <p:sp>
        <p:nvSpPr>
          <p:cNvPr id="5" name="Oval 4"/>
          <p:cNvSpPr/>
          <p:nvPr/>
        </p:nvSpPr>
        <p:spPr>
          <a:xfrm>
            <a:off x="5486400" y="260350"/>
            <a:ext cx="2901950" cy="19335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err="1">
                <a:latin typeface="Times New Roman" pitchFamily="18" charset="0"/>
                <a:cs typeface="Times New Roman" pitchFamily="18" charset="0"/>
              </a:rPr>
              <a:t>Thế</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kỉ</a:t>
            </a:r>
            <a:r>
              <a:rPr lang="en-US" sz="4400" b="1" dirty="0">
                <a:latin typeface="Times New Roman" pitchFamily="18" charset="0"/>
                <a:cs typeface="Times New Roman" pitchFamily="18" charset="0"/>
              </a:rPr>
              <a:t> XVIII</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0113" y="5084763"/>
            <a:ext cx="7391400" cy="10588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3600" b="1">
                <a:solidFill>
                  <a:srgbClr val="FF0000"/>
                </a:solidFill>
                <a:latin typeface="Times New Roman" pitchFamily="18" charset="0"/>
                <a:cs typeface="Times New Roman" pitchFamily="18" charset="0"/>
              </a:rPr>
              <a:t>ĐẦU MÁY XE LỬA NĂM 1804</a:t>
            </a:r>
            <a:endParaRPr lang="en-US" sz="3600" b="1" dirty="0">
              <a:solidFill>
                <a:srgbClr val="FF0000"/>
              </a:solidFill>
              <a:latin typeface="Times New Roman" pitchFamily="18" charset="0"/>
              <a:cs typeface="Times New Roman" pitchFamily="18" charset="0"/>
            </a:endParaRPr>
          </a:p>
        </p:txBody>
      </p:sp>
      <p:pic>
        <p:nvPicPr>
          <p:cNvPr id="348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49275"/>
            <a:ext cx="73914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5486400" y="260350"/>
            <a:ext cx="2901950" cy="19335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err="1">
                <a:latin typeface="Times New Roman" pitchFamily="18" charset="0"/>
                <a:cs typeface="Times New Roman" pitchFamily="18" charset="0"/>
              </a:rPr>
              <a:t>Thế</a:t>
            </a:r>
            <a:r>
              <a:rPr lang="en-US" sz="4400" b="1" dirty="0">
                <a:latin typeface="Times New Roman" pitchFamily="18" charset="0"/>
                <a:cs typeface="Times New Roman" pitchFamily="18" charset="0"/>
              </a:rPr>
              <a:t> </a:t>
            </a:r>
            <a:r>
              <a:rPr lang="en-US" sz="4400" b="1" err="1">
                <a:latin typeface="Times New Roman" pitchFamily="18" charset="0"/>
                <a:cs typeface="Times New Roman" pitchFamily="18" charset="0"/>
              </a:rPr>
              <a:t>kỉ</a:t>
            </a:r>
            <a:r>
              <a:rPr lang="en-US" sz="4400" b="1">
                <a:latin typeface="Times New Roman" pitchFamily="18" charset="0"/>
                <a:cs typeface="Times New Roman" pitchFamily="18" charset="0"/>
              </a:rPr>
              <a:t> XIX</a:t>
            </a:r>
            <a:endParaRPr lang="en-US" sz="4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8229600" cy="4525963"/>
          </a:xfrm>
        </p:spPr>
        <p:txBody>
          <a:bodyPr/>
          <a:lstStyle/>
          <a:p>
            <a:r>
              <a:rPr lang="en-US" sz="2000" b="1" dirty="0"/>
              <a:t>I. </a:t>
            </a:r>
            <a:r>
              <a:rPr lang="en-US" sz="2000" b="1" dirty="0" err="1" smtClean="0"/>
              <a:t>Yêu</a:t>
            </a:r>
            <a:r>
              <a:rPr lang="en-US" sz="2000" b="1" dirty="0" smtClean="0"/>
              <a:t> </a:t>
            </a:r>
            <a:r>
              <a:rPr lang="en-US" sz="2000" b="1" dirty="0" err="1" smtClean="0"/>
              <a:t>cầu</a:t>
            </a:r>
            <a:r>
              <a:rPr lang="en-US" sz="2000" b="1" dirty="0" smtClean="0"/>
              <a:t> </a:t>
            </a:r>
            <a:r>
              <a:rPr lang="en-US" sz="2000" b="1" dirty="0" err="1" smtClean="0"/>
              <a:t>cần</a:t>
            </a:r>
            <a:r>
              <a:rPr lang="en-US" sz="2000" b="1" dirty="0" smtClean="0"/>
              <a:t> </a:t>
            </a:r>
            <a:r>
              <a:rPr lang="en-US" sz="2000" b="1" dirty="0" err="1" smtClean="0"/>
              <a:t>đạt</a:t>
            </a:r>
            <a:r>
              <a:rPr lang="en-US" sz="2000" b="1" dirty="0" smtClean="0"/>
              <a:t>.</a:t>
            </a:r>
            <a:endParaRPr lang="en-US" sz="2000" dirty="0"/>
          </a:p>
          <a:p>
            <a:r>
              <a:rPr lang="pt-BR" sz="2000" b="1" dirty="0"/>
              <a:t>1. Kiến thức: </a:t>
            </a:r>
            <a:r>
              <a:rPr lang="pt-BR" sz="2000" dirty="0"/>
              <a:t>Biết:</a:t>
            </a:r>
            <a:endParaRPr lang="en-US" sz="2000" dirty="0"/>
          </a:p>
          <a:p>
            <a:r>
              <a:rPr lang="en-US" sz="2000" dirty="0"/>
              <a:t>     - </a:t>
            </a:r>
            <a:r>
              <a:rPr lang="en-US" sz="2000" dirty="0" err="1"/>
              <a:t>Tên</a:t>
            </a:r>
            <a:r>
              <a:rPr lang="en-US" sz="2000" dirty="0"/>
              <a:t> </a:t>
            </a:r>
            <a:r>
              <a:rPr lang="en-US" sz="2000" dirty="0" err="1"/>
              <a:t>gọi</a:t>
            </a:r>
            <a:r>
              <a:rPr lang="en-US" sz="2000" dirty="0"/>
              <a:t>, </a:t>
            </a:r>
            <a:r>
              <a:rPr lang="en-US" sz="2000" dirty="0" err="1"/>
              <a:t>kí</a:t>
            </a:r>
            <a:r>
              <a:rPr lang="en-US" sz="2000" dirty="0"/>
              <a:t> </a:t>
            </a:r>
            <a:r>
              <a:rPr lang="en-US" sz="2000" dirty="0" err="1"/>
              <a:t>hiệu</a:t>
            </a:r>
            <a:r>
              <a:rPr lang="en-US" sz="2000" dirty="0"/>
              <a:t> </a:t>
            </a:r>
            <a:r>
              <a:rPr lang="en-US" sz="2000" dirty="0" err="1"/>
              <a:t>của</a:t>
            </a:r>
            <a:r>
              <a:rPr lang="en-US" sz="2000" dirty="0"/>
              <a:t> </a:t>
            </a:r>
            <a:r>
              <a:rPr lang="en-US" sz="2000" dirty="0" err="1"/>
              <a:t>các</a:t>
            </a:r>
            <a:r>
              <a:rPr lang="en-US" sz="2000" dirty="0"/>
              <a:t> </a:t>
            </a:r>
            <a:r>
              <a:rPr lang="en-US" sz="2000" dirty="0" err="1"/>
              <a:t>đơn</a:t>
            </a:r>
            <a:r>
              <a:rPr lang="en-US" sz="2000" dirty="0"/>
              <a:t> </a:t>
            </a:r>
            <a:r>
              <a:rPr lang="en-US" sz="2000" dirty="0" err="1"/>
              <a:t>vị</a:t>
            </a:r>
            <a:r>
              <a:rPr lang="en-US" sz="2000" dirty="0"/>
              <a:t> </a:t>
            </a:r>
            <a:r>
              <a:rPr lang="en-US" sz="2000" dirty="0" err="1"/>
              <a:t>đo</a:t>
            </a:r>
            <a:r>
              <a:rPr lang="en-US" sz="2000" dirty="0"/>
              <a:t> </a:t>
            </a:r>
            <a:r>
              <a:rPr lang="en-US" sz="2000" dirty="0" err="1"/>
              <a:t>thời</a:t>
            </a:r>
            <a:r>
              <a:rPr lang="en-US" sz="2000" dirty="0"/>
              <a:t> </a:t>
            </a:r>
            <a:r>
              <a:rPr lang="en-US" sz="2000" dirty="0" err="1"/>
              <a:t>gian</a:t>
            </a:r>
            <a:r>
              <a:rPr lang="en-US" sz="2000" dirty="0"/>
              <a:t> </a:t>
            </a:r>
            <a:r>
              <a:rPr lang="en-US" sz="2000" dirty="0" err="1"/>
              <a:t>đã</a:t>
            </a:r>
            <a:r>
              <a:rPr lang="en-US" sz="2000" dirty="0"/>
              <a:t> </a:t>
            </a:r>
            <a:r>
              <a:rPr lang="en-US" sz="2000" dirty="0" err="1"/>
              <a:t>học</a:t>
            </a:r>
            <a:r>
              <a:rPr lang="en-US" sz="2000" dirty="0"/>
              <a:t> </a:t>
            </a:r>
            <a:r>
              <a:rPr lang="en-US" sz="2000" dirty="0" err="1"/>
              <a:t>và</a:t>
            </a:r>
            <a:r>
              <a:rPr lang="en-US" sz="2000" dirty="0"/>
              <a:t>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giữa</a:t>
            </a:r>
            <a:r>
              <a:rPr lang="en-US" sz="2000" dirty="0"/>
              <a:t> </a:t>
            </a:r>
            <a:r>
              <a:rPr lang="en-US" sz="2000" dirty="0" err="1"/>
              <a:t>một</a:t>
            </a:r>
            <a:r>
              <a:rPr lang="en-US" sz="2000" dirty="0"/>
              <a:t> </a:t>
            </a:r>
            <a:r>
              <a:rPr lang="en-US" sz="2000" dirty="0" err="1"/>
              <a:t>số</a:t>
            </a:r>
            <a:r>
              <a:rPr lang="en-US" sz="2000" dirty="0"/>
              <a:t> </a:t>
            </a:r>
            <a:r>
              <a:rPr lang="en-US" sz="2000" dirty="0" err="1"/>
              <a:t>đơn</a:t>
            </a:r>
            <a:r>
              <a:rPr lang="en-US" sz="2000" dirty="0"/>
              <a:t> </a:t>
            </a:r>
            <a:r>
              <a:rPr lang="en-US" sz="2000" dirty="0" err="1"/>
              <a:t>vị</a:t>
            </a:r>
            <a:r>
              <a:rPr lang="en-US" sz="2000" dirty="0"/>
              <a:t> </a:t>
            </a:r>
            <a:r>
              <a:rPr lang="en-US" sz="2000" dirty="0" err="1"/>
              <a:t>đo</a:t>
            </a:r>
            <a:r>
              <a:rPr lang="en-US" sz="2000" dirty="0"/>
              <a:t> </a:t>
            </a:r>
            <a:r>
              <a:rPr lang="en-US" sz="2000" dirty="0" err="1"/>
              <a:t>thời</a:t>
            </a:r>
            <a:r>
              <a:rPr lang="en-US" sz="2000" dirty="0"/>
              <a:t> </a:t>
            </a:r>
            <a:r>
              <a:rPr lang="en-US" sz="2000" dirty="0" err="1"/>
              <a:t>gian</a:t>
            </a:r>
            <a:r>
              <a:rPr lang="en-US" sz="2000" dirty="0"/>
              <a:t> </a:t>
            </a:r>
            <a:r>
              <a:rPr lang="en-US" sz="2000" dirty="0" err="1"/>
              <a:t>thông</a:t>
            </a:r>
            <a:r>
              <a:rPr lang="en-US" sz="2000" dirty="0"/>
              <a:t> </a:t>
            </a:r>
            <a:r>
              <a:rPr lang="en-US" sz="2000" dirty="0" err="1"/>
              <a:t>dụng</a:t>
            </a:r>
            <a:r>
              <a:rPr lang="en-US" sz="2000" dirty="0"/>
              <a:t>.</a:t>
            </a:r>
          </a:p>
          <a:p>
            <a:r>
              <a:rPr lang="en-US" sz="2000" dirty="0"/>
              <a:t>  </a:t>
            </a:r>
            <a:r>
              <a:rPr lang="pt-BR" sz="2000" dirty="0"/>
              <a:t>- Một năm nào đó thuộc thế kỉ nào.</a:t>
            </a:r>
            <a:endParaRPr lang="en-US" sz="2000" dirty="0"/>
          </a:p>
          <a:p>
            <a:r>
              <a:rPr lang="pt-BR" sz="2000" dirty="0"/>
              <a:t>  - Đổi đơn vị đo thời gian.</a:t>
            </a:r>
            <a:endParaRPr lang="en-US" sz="2000" dirty="0"/>
          </a:p>
          <a:p>
            <a:r>
              <a:rPr lang="pt-BR" sz="2000" b="1" dirty="0"/>
              <a:t>2. Kĩ năng:</a:t>
            </a:r>
            <a:r>
              <a:rPr lang="pt-BR" sz="2000" dirty="0"/>
              <a:t> Vận dụng kiến thức</a:t>
            </a:r>
            <a:r>
              <a:rPr lang="pl-PL" sz="2000" dirty="0"/>
              <a:t> làm bài 1, bài 2, bài 3a</a:t>
            </a:r>
            <a:endParaRPr lang="en-US" sz="2000" dirty="0"/>
          </a:p>
          <a:p>
            <a:r>
              <a:rPr lang="pl-PL" sz="2000" b="1" dirty="0"/>
              <a:t>3. Thái độ:</a:t>
            </a:r>
            <a:r>
              <a:rPr lang="pl-PL" sz="2000" dirty="0"/>
              <a:t> Cẩn thận, tỉ mỉ, yêu thích môn học.</a:t>
            </a:r>
            <a:endParaRPr lang="en-US" sz="2000" dirty="0"/>
          </a:p>
          <a:p>
            <a:r>
              <a:rPr lang="pt-BR" sz="2000" b="1" dirty="0"/>
              <a:t>4.</a:t>
            </a:r>
            <a:r>
              <a:rPr lang="en-US" sz="2000" b="1" dirty="0"/>
              <a:t> </a:t>
            </a:r>
            <a:r>
              <a:rPr lang="en-US" sz="2000" b="1" dirty="0" err="1"/>
              <a:t>Năng</a:t>
            </a:r>
            <a:r>
              <a:rPr lang="en-US" sz="2000" b="1" dirty="0"/>
              <a:t> </a:t>
            </a:r>
            <a:r>
              <a:rPr lang="en-US" sz="2000" b="1" dirty="0" err="1"/>
              <a:t>lực</a:t>
            </a:r>
            <a:r>
              <a:rPr lang="en-US" sz="2000" b="1" dirty="0"/>
              <a:t>: </a:t>
            </a:r>
            <a:endParaRPr lang="en-US" sz="2000" dirty="0"/>
          </a:p>
          <a:p>
            <a:r>
              <a:rPr lang="en-US" sz="2000" dirty="0"/>
              <a:t>- </a:t>
            </a:r>
            <a:r>
              <a:rPr lang="en-US" sz="2000" dirty="0" err="1"/>
              <a:t>Năng</a:t>
            </a:r>
            <a:r>
              <a:rPr lang="en-US" sz="2000" dirty="0"/>
              <a:t> </a:t>
            </a:r>
            <a:r>
              <a:rPr lang="en-US" sz="2000" dirty="0" err="1"/>
              <a:t>tư</a:t>
            </a:r>
            <a:r>
              <a:rPr lang="en-US" sz="2000" dirty="0"/>
              <a:t> </a:t>
            </a:r>
            <a:r>
              <a:rPr lang="en-US" sz="2000" dirty="0" err="1"/>
              <a:t>chủ</a:t>
            </a:r>
            <a:r>
              <a:rPr lang="en-US" sz="2000" dirty="0"/>
              <a:t> </a:t>
            </a:r>
            <a:r>
              <a:rPr lang="en-US" sz="2000" dirty="0" err="1"/>
              <a:t>và</a:t>
            </a:r>
            <a:r>
              <a:rPr lang="en-US" sz="2000" dirty="0"/>
              <a:t> </a:t>
            </a:r>
            <a:r>
              <a:rPr lang="en-US" sz="2000" dirty="0" err="1"/>
              <a:t>tự</a:t>
            </a:r>
            <a:r>
              <a:rPr lang="en-US" sz="2000" dirty="0"/>
              <a:t> </a:t>
            </a:r>
            <a:r>
              <a:rPr lang="en-US" sz="2000" dirty="0" err="1"/>
              <a:t>học</a:t>
            </a:r>
            <a:r>
              <a:rPr lang="en-US" sz="2000" dirty="0"/>
              <a:t>, </a:t>
            </a:r>
            <a:r>
              <a:rPr lang="en-US" sz="2000" dirty="0" err="1"/>
              <a:t>năng</a:t>
            </a:r>
            <a:r>
              <a:rPr lang="en-US" sz="2000" dirty="0"/>
              <a:t> </a:t>
            </a:r>
            <a:r>
              <a:rPr lang="en-US" sz="2000" dirty="0" err="1"/>
              <a:t>lực</a:t>
            </a:r>
            <a:r>
              <a:rPr lang="en-US" sz="2000" dirty="0"/>
              <a:t> </a:t>
            </a:r>
            <a:r>
              <a:rPr lang="en-US" sz="2000" dirty="0" err="1"/>
              <a:t>giao</a:t>
            </a:r>
            <a:r>
              <a:rPr lang="en-US" sz="2000" dirty="0"/>
              <a:t> </a:t>
            </a:r>
            <a:r>
              <a:rPr lang="en-US" sz="2000" dirty="0" err="1"/>
              <a:t>tiếp</a:t>
            </a:r>
            <a:r>
              <a:rPr lang="en-US" sz="2000" dirty="0"/>
              <a:t> </a:t>
            </a:r>
            <a:r>
              <a:rPr lang="en-US" sz="2000" dirty="0" err="1"/>
              <a:t>và</a:t>
            </a:r>
            <a:r>
              <a:rPr lang="en-US" sz="2000" dirty="0"/>
              <a:t> </a:t>
            </a:r>
            <a:r>
              <a:rPr lang="en-US" sz="2000" dirty="0" err="1"/>
              <a:t>hợp</a:t>
            </a:r>
            <a:r>
              <a:rPr lang="en-US" sz="2000" dirty="0"/>
              <a:t> </a:t>
            </a:r>
            <a:r>
              <a:rPr lang="en-US" sz="2000" dirty="0" err="1"/>
              <a:t>tác</a:t>
            </a:r>
            <a:r>
              <a:rPr lang="en-US" sz="2000" dirty="0"/>
              <a:t>, </a:t>
            </a:r>
            <a:r>
              <a:rPr lang="en-US" sz="2000" dirty="0" err="1"/>
              <a:t>năng</a:t>
            </a:r>
            <a:r>
              <a:rPr lang="en-US" sz="2000" dirty="0"/>
              <a:t> </a:t>
            </a:r>
            <a:r>
              <a:rPr lang="en-US" sz="2000" dirty="0" err="1"/>
              <a:t>lực</a:t>
            </a:r>
            <a:r>
              <a:rPr lang="en-US" sz="2000" dirty="0"/>
              <a:t> </a:t>
            </a:r>
            <a:r>
              <a:rPr lang="en-US" sz="2000" dirty="0" err="1"/>
              <a:t>giải</a:t>
            </a:r>
            <a:r>
              <a:rPr lang="en-US" sz="2000" dirty="0"/>
              <a:t> </a:t>
            </a:r>
            <a:r>
              <a:rPr lang="en-US" sz="2000" dirty="0" err="1"/>
              <a:t>quyết</a:t>
            </a:r>
            <a:r>
              <a:rPr lang="en-US" sz="2000" dirty="0"/>
              <a:t> </a:t>
            </a:r>
            <a:r>
              <a:rPr lang="en-US" sz="2000" dirty="0" err="1"/>
              <a:t>vấn</a:t>
            </a:r>
            <a:r>
              <a:rPr lang="en-US" sz="2000" dirty="0"/>
              <a:t> </a:t>
            </a:r>
            <a:r>
              <a:rPr lang="en-US" sz="2000" dirty="0" err="1"/>
              <a:t>đề</a:t>
            </a:r>
            <a:r>
              <a:rPr lang="en-US" sz="2000" dirty="0"/>
              <a:t> </a:t>
            </a:r>
            <a:r>
              <a:rPr lang="en-US" sz="2000" dirty="0" err="1"/>
              <a:t>và</a:t>
            </a:r>
            <a:r>
              <a:rPr lang="en-US" sz="2000" dirty="0"/>
              <a:t> </a:t>
            </a:r>
            <a:r>
              <a:rPr lang="en-US" sz="2000" dirty="0" err="1"/>
              <a:t>sáng</a:t>
            </a:r>
            <a:r>
              <a:rPr lang="en-US" sz="2000" dirty="0"/>
              <a:t> </a:t>
            </a:r>
            <a:r>
              <a:rPr lang="en-US" sz="2000" dirty="0" err="1"/>
              <a:t>tạo</a:t>
            </a:r>
            <a:endParaRPr lang="en-US" sz="2000" dirty="0"/>
          </a:p>
          <a:p>
            <a:r>
              <a:rPr lang="en-US" sz="2000" dirty="0"/>
              <a:t>- </a:t>
            </a:r>
            <a:r>
              <a:rPr lang="en-US" sz="2000" dirty="0" err="1"/>
              <a:t>Năng</a:t>
            </a:r>
            <a:r>
              <a:rPr lang="en-US" sz="2000" dirty="0"/>
              <a:t> </a:t>
            </a:r>
            <a:r>
              <a:rPr lang="en-US" sz="2000" dirty="0" err="1"/>
              <a:t>lực</a:t>
            </a:r>
            <a:r>
              <a:rPr lang="en-US" sz="2000" dirty="0"/>
              <a:t> </a:t>
            </a:r>
            <a:r>
              <a:rPr lang="en-US" sz="2000" dirty="0" err="1"/>
              <a:t>tư</a:t>
            </a:r>
            <a:r>
              <a:rPr lang="en-US" sz="2000" dirty="0"/>
              <a:t> </a:t>
            </a:r>
            <a:r>
              <a:rPr lang="en-US" sz="2000" dirty="0" err="1"/>
              <a:t>duy</a:t>
            </a:r>
            <a:r>
              <a:rPr lang="en-US" sz="2000" dirty="0"/>
              <a:t> </a:t>
            </a:r>
            <a:r>
              <a:rPr lang="en-US" sz="2000" dirty="0" err="1"/>
              <a:t>và</a:t>
            </a:r>
            <a:r>
              <a:rPr lang="en-US" sz="2000" dirty="0"/>
              <a:t> </a:t>
            </a:r>
            <a:r>
              <a:rPr lang="en-US" sz="2000" dirty="0" err="1"/>
              <a:t>lập</a:t>
            </a:r>
            <a:r>
              <a:rPr lang="en-US" sz="2000" dirty="0"/>
              <a:t> </a:t>
            </a:r>
            <a:r>
              <a:rPr lang="en-US" sz="2000" dirty="0" err="1"/>
              <a:t>luận</a:t>
            </a:r>
            <a:r>
              <a:rPr lang="en-US" sz="2000" dirty="0"/>
              <a:t> </a:t>
            </a:r>
            <a:r>
              <a:rPr lang="en-US" sz="2000" dirty="0" err="1"/>
              <a:t>toán</a:t>
            </a:r>
            <a:r>
              <a:rPr lang="en-US" sz="2000" dirty="0"/>
              <a:t> </a:t>
            </a:r>
            <a:r>
              <a:rPr lang="en-US" sz="2000" dirty="0" err="1"/>
              <a:t>học</a:t>
            </a:r>
            <a:r>
              <a:rPr lang="en-US" sz="2000" dirty="0"/>
              <a:t>, </a:t>
            </a:r>
            <a:r>
              <a:rPr lang="en-US" sz="2000" dirty="0" err="1"/>
              <a:t>năng</a:t>
            </a:r>
            <a:r>
              <a:rPr lang="en-US" sz="2000" dirty="0"/>
              <a:t> </a:t>
            </a:r>
            <a:r>
              <a:rPr lang="en-US" sz="2000" dirty="0" err="1"/>
              <a:t>lực</a:t>
            </a:r>
            <a:r>
              <a:rPr lang="en-US" sz="2000" dirty="0"/>
              <a:t>  </a:t>
            </a:r>
            <a:r>
              <a:rPr lang="en-US" sz="2000" dirty="0" err="1"/>
              <a:t>mô</a:t>
            </a:r>
            <a:r>
              <a:rPr lang="en-US" sz="2000" dirty="0"/>
              <a:t> </a:t>
            </a:r>
            <a:r>
              <a:rPr lang="en-US" sz="2000" dirty="0" err="1"/>
              <a:t>hình</a:t>
            </a:r>
            <a:r>
              <a:rPr lang="en-US" sz="2000" dirty="0"/>
              <a:t> </a:t>
            </a:r>
            <a:r>
              <a:rPr lang="en-US" sz="2000" dirty="0" err="1"/>
              <a:t>hoá</a:t>
            </a:r>
            <a:r>
              <a:rPr lang="en-US" sz="2000" dirty="0"/>
              <a:t> </a:t>
            </a:r>
            <a:r>
              <a:rPr lang="en-US" sz="2000" dirty="0" err="1"/>
              <a:t>toán</a:t>
            </a:r>
            <a:r>
              <a:rPr lang="en-US" sz="2000" dirty="0"/>
              <a:t> </a:t>
            </a:r>
            <a:r>
              <a:rPr lang="en-US" sz="2000" dirty="0" err="1"/>
              <a:t>học</a:t>
            </a:r>
            <a:r>
              <a:rPr lang="en-US" sz="2000" dirty="0"/>
              <a:t>, </a:t>
            </a:r>
            <a:r>
              <a:rPr lang="en-US" sz="2000" dirty="0" err="1"/>
              <a:t>năng</a:t>
            </a:r>
            <a:r>
              <a:rPr lang="en-US" sz="2000" dirty="0"/>
              <a:t> </a:t>
            </a:r>
            <a:r>
              <a:rPr lang="en-US" sz="2000" dirty="0" err="1"/>
              <a:t>lực</a:t>
            </a:r>
            <a:r>
              <a:rPr lang="en-US" sz="2000" dirty="0"/>
              <a:t> </a:t>
            </a:r>
            <a:r>
              <a:rPr lang="en-US" sz="2000" dirty="0" err="1"/>
              <a:t>giải</a:t>
            </a:r>
            <a:r>
              <a:rPr lang="en-US" sz="2000" dirty="0"/>
              <a:t> </a:t>
            </a:r>
            <a:r>
              <a:rPr lang="en-US" sz="2000" dirty="0" err="1"/>
              <a:t>quyết</a:t>
            </a:r>
            <a:r>
              <a:rPr lang="en-US" sz="2000" dirty="0"/>
              <a:t> </a:t>
            </a:r>
            <a:r>
              <a:rPr lang="en-US" sz="2000" dirty="0" err="1"/>
              <a:t>vấn</a:t>
            </a:r>
            <a:r>
              <a:rPr lang="en-US" sz="2000" dirty="0"/>
              <a:t> </a:t>
            </a:r>
            <a:r>
              <a:rPr lang="en-US" sz="2000" dirty="0" err="1"/>
              <a:t>đề</a:t>
            </a:r>
            <a:r>
              <a:rPr lang="en-US" sz="2000" dirty="0"/>
              <a:t> </a:t>
            </a:r>
            <a:r>
              <a:rPr lang="en-US" sz="2000" dirty="0" err="1"/>
              <a:t>toán</a:t>
            </a:r>
            <a:r>
              <a:rPr lang="en-US" sz="2000" dirty="0"/>
              <a:t> </a:t>
            </a:r>
            <a:r>
              <a:rPr lang="en-US" sz="2000" dirty="0" err="1"/>
              <a:t>học</a:t>
            </a:r>
            <a:r>
              <a:rPr lang="en-US" sz="2000" dirty="0"/>
              <a:t>, </a:t>
            </a:r>
            <a:r>
              <a:rPr lang="en-US" sz="2000" dirty="0" err="1"/>
              <a:t>năng</a:t>
            </a:r>
            <a:r>
              <a:rPr lang="en-US" sz="2000" dirty="0"/>
              <a:t> </a:t>
            </a:r>
            <a:r>
              <a:rPr lang="en-US" sz="2000" dirty="0" err="1"/>
              <a:t>lực</a:t>
            </a:r>
            <a:r>
              <a:rPr lang="en-US" sz="2000" dirty="0"/>
              <a:t> </a:t>
            </a:r>
            <a:r>
              <a:rPr lang="en-US" sz="2000" dirty="0" err="1"/>
              <a:t>giao</a:t>
            </a:r>
            <a:r>
              <a:rPr lang="en-US" sz="2000" dirty="0"/>
              <a:t> </a:t>
            </a:r>
            <a:r>
              <a:rPr lang="en-US" sz="2000" dirty="0" err="1"/>
              <a:t>tiếp</a:t>
            </a:r>
            <a:r>
              <a:rPr lang="en-US" sz="2000" dirty="0"/>
              <a:t> </a:t>
            </a:r>
            <a:r>
              <a:rPr lang="en-US" sz="2000" dirty="0" err="1"/>
              <a:t>toán</a:t>
            </a:r>
            <a:r>
              <a:rPr lang="en-US" sz="2000" dirty="0"/>
              <a:t> </a:t>
            </a:r>
            <a:r>
              <a:rPr lang="en-US" sz="2000" dirty="0" err="1"/>
              <a:t>học</a:t>
            </a:r>
            <a:r>
              <a:rPr lang="en-US" sz="2000" dirty="0"/>
              <a:t>, </a:t>
            </a:r>
            <a:r>
              <a:rPr lang="en-US" sz="2000" dirty="0" err="1"/>
              <a:t>năng</a:t>
            </a:r>
            <a:r>
              <a:rPr lang="en-US" sz="2000" dirty="0"/>
              <a:t> </a:t>
            </a:r>
            <a:r>
              <a:rPr lang="en-US" sz="2000" dirty="0" err="1"/>
              <a:t>lực</a:t>
            </a:r>
            <a:r>
              <a:rPr lang="en-US" sz="2000" dirty="0"/>
              <a:t> </a:t>
            </a:r>
            <a:r>
              <a:rPr lang="en-US" sz="2000" dirty="0" err="1"/>
              <a:t>sử</a:t>
            </a:r>
            <a:r>
              <a:rPr lang="en-US" sz="2000" dirty="0"/>
              <a:t> </a:t>
            </a:r>
            <a:r>
              <a:rPr lang="en-US" sz="2000" dirty="0" err="1"/>
              <a:t>dụng</a:t>
            </a:r>
            <a:r>
              <a:rPr lang="en-US" sz="2000" dirty="0"/>
              <a:t> </a:t>
            </a:r>
            <a:r>
              <a:rPr lang="en-US" sz="2000" dirty="0" err="1"/>
              <a:t>công</a:t>
            </a:r>
            <a:r>
              <a:rPr lang="en-US" sz="2000" dirty="0"/>
              <a:t> </a:t>
            </a:r>
            <a:r>
              <a:rPr lang="en-US" sz="2000" dirty="0" err="1"/>
              <a:t>cụ</a:t>
            </a:r>
            <a:r>
              <a:rPr lang="en-US" sz="2000" dirty="0"/>
              <a:t> </a:t>
            </a:r>
            <a:r>
              <a:rPr lang="en-US" sz="2000" dirty="0" err="1"/>
              <a:t>và</a:t>
            </a:r>
            <a:r>
              <a:rPr lang="en-US" sz="2000" dirty="0"/>
              <a:t> </a:t>
            </a:r>
            <a:r>
              <a:rPr lang="en-US" sz="2000" dirty="0" err="1"/>
              <a:t>phương</a:t>
            </a:r>
            <a:r>
              <a:rPr lang="en-US" sz="2000" dirty="0"/>
              <a:t> </a:t>
            </a:r>
            <a:r>
              <a:rPr lang="en-US" sz="2000" dirty="0" err="1"/>
              <a:t>tiện</a:t>
            </a:r>
            <a:r>
              <a:rPr lang="en-US" sz="2000" dirty="0"/>
              <a:t> </a:t>
            </a:r>
            <a:r>
              <a:rPr lang="en-US" sz="2000" dirty="0" err="1"/>
              <a:t>toán</a:t>
            </a:r>
            <a:r>
              <a:rPr lang="en-US" sz="2000" dirty="0"/>
              <a:t> </a:t>
            </a:r>
            <a:r>
              <a:rPr lang="en-US" sz="2000" dirty="0" err="1" smtClean="0"/>
              <a:t>học</a:t>
            </a:r>
            <a:endParaRPr lang="en-US" sz="2000" dirty="0" smtClean="0"/>
          </a:p>
          <a:p>
            <a:r>
              <a:rPr lang="en-US" sz="2000" dirty="0" smtClean="0"/>
              <a:t>- HSKT </a:t>
            </a:r>
            <a:r>
              <a:rPr lang="en-US" sz="2000" dirty="0" err="1" smtClean="0"/>
              <a:t>học</a:t>
            </a:r>
            <a:r>
              <a:rPr lang="en-US" sz="2000" dirty="0" smtClean="0"/>
              <a:t> </a:t>
            </a:r>
            <a:r>
              <a:rPr lang="en-US" sz="2000" dirty="0" err="1" smtClean="0"/>
              <a:t>hòa</a:t>
            </a:r>
            <a:r>
              <a:rPr lang="en-US" sz="2000" dirty="0" smtClean="0"/>
              <a:t> </a:t>
            </a:r>
            <a:r>
              <a:rPr lang="en-US" sz="2000" dirty="0" err="1" smtClean="0"/>
              <a:t>nhập</a:t>
            </a:r>
            <a:endParaRPr lang="en-US" sz="2000" dirty="0"/>
          </a:p>
          <a:p>
            <a:endParaRPr lang="en-US" dirty="0"/>
          </a:p>
        </p:txBody>
      </p:sp>
      <p:sp>
        <p:nvSpPr>
          <p:cNvPr id="5" name="Rectangle 4"/>
          <p:cNvSpPr/>
          <p:nvPr/>
        </p:nvSpPr>
        <p:spPr>
          <a:xfrm>
            <a:off x="281354" y="228601"/>
            <a:ext cx="7807569" cy="861774"/>
          </a:xfrm>
          <a:prstGeom prst="rect">
            <a:avLst/>
          </a:prstGeom>
        </p:spPr>
        <p:txBody>
          <a:bodyPr wrap="square">
            <a:spAutoFit/>
          </a:bodyPr>
          <a:lstStyle/>
          <a:p>
            <a:pPr algn="ctr"/>
            <a:r>
              <a:rPr lang="en-US" b="1" i="1" dirty="0" smtClean="0"/>
              <a:t>             </a:t>
            </a:r>
            <a:r>
              <a:rPr lang="en-US" b="1" i="1" dirty="0" err="1" smtClean="0"/>
              <a:t>Toán</a:t>
            </a:r>
            <a:endParaRPr lang="en-US" b="1" i="1" dirty="0" smtClean="0"/>
          </a:p>
          <a:p>
            <a:pPr algn="ctr"/>
            <a:r>
              <a:rPr lang="en-US" sz="3200" b="1" i="1" dirty="0" err="1" smtClean="0"/>
              <a:t>Bảng</a:t>
            </a:r>
            <a:r>
              <a:rPr lang="en-US" sz="3200" b="1" i="1" dirty="0" smtClean="0"/>
              <a:t> </a:t>
            </a:r>
            <a:r>
              <a:rPr lang="en-US" sz="3200" b="1" i="1" dirty="0" err="1" smtClean="0"/>
              <a:t>đơn</a:t>
            </a:r>
            <a:r>
              <a:rPr lang="en-US" sz="3200" b="1" i="1" dirty="0" smtClean="0"/>
              <a:t> </a:t>
            </a:r>
            <a:r>
              <a:rPr lang="en-US" sz="3200" b="1" i="1" dirty="0" err="1" smtClean="0"/>
              <a:t>vị</a:t>
            </a:r>
            <a:r>
              <a:rPr lang="en-US" sz="3200" b="1" i="1" dirty="0" smtClean="0"/>
              <a:t> </a:t>
            </a:r>
            <a:r>
              <a:rPr lang="en-US" sz="3200" b="1" i="1" dirty="0" err="1" smtClean="0"/>
              <a:t>đo</a:t>
            </a:r>
            <a:r>
              <a:rPr lang="en-US" sz="3200" b="1" i="1" dirty="0" smtClean="0"/>
              <a:t> </a:t>
            </a:r>
            <a:r>
              <a:rPr lang="en-US" sz="3200" b="1" i="1" dirty="0" err="1" smtClean="0"/>
              <a:t>thời</a:t>
            </a:r>
            <a:r>
              <a:rPr lang="en-US" sz="3200" b="1" i="1" dirty="0" smtClean="0"/>
              <a:t> </a:t>
            </a:r>
            <a:r>
              <a:rPr lang="en-US" sz="3200" b="1" i="1" dirty="0" err="1" smtClean="0"/>
              <a:t>gian</a:t>
            </a:r>
            <a:endParaRPr lang="en-US" sz="3200" dirty="0"/>
          </a:p>
        </p:txBody>
      </p:sp>
    </p:spTree>
    <p:extLst>
      <p:ext uri="{BB962C8B-B14F-4D97-AF65-F5344CB8AC3E}">
        <p14:creationId xmlns:p14="http://schemas.microsoft.com/office/powerpoint/2010/main" val="204973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4" descr="xe d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549275"/>
            <a:ext cx="6478587"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71600" y="5943600"/>
            <a:ext cx="6629400"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XE ĐẠP NĂM 1869</a:t>
            </a:r>
          </a:p>
        </p:txBody>
      </p:sp>
      <p:sp>
        <p:nvSpPr>
          <p:cNvPr id="6" name="Oval 5"/>
          <p:cNvSpPr/>
          <p:nvPr/>
        </p:nvSpPr>
        <p:spPr>
          <a:xfrm>
            <a:off x="1371600" y="692150"/>
            <a:ext cx="2236788" cy="175736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kỉ</a:t>
            </a:r>
            <a:r>
              <a:rPr lang="en-US" sz="4000" b="1" dirty="0">
                <a:latin typeface="Times New Roman" pitchFamily="18" charset="0"/>
                <a:cs typeface="Times New Roman" pitchFamily="18" charset="0"/>
              </a:rPr>
              <a:t> XIX</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sp>
        <p:nvSpPr>
          <p:cNvPr id="36867" name="Content Placeholder 2"/>
          <p:cNvSpPr>
            <a:spLocks noGrp="1"/>
          </p:cNvSpPr>
          <p:nvPr>
            <p:ph idx="1"/>
          </p:nvPr>
        </p:nvSpPr>
        <p:spPr/>
        <p:txBody>
          <a:bodyPr/>
          <a:lstStyle/>
          <a:p>
            <a:endParaRPr lang="en-US" altLang="en-US" smtClean="0"/>
          </a:p>
        </p:txBody>
      </p:sp>
      <p:pic>
        <p:nvPicPr>
          <p:cNvPr id="36868" name="Picture 15" descr="o 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7938"/>
            <a:ext cx="6462712" cy="6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8750" y="6122988"/>
            <a:ext cx="6572250" cy="685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a:solidFill>
                  <a:srgbClr val="FF0000"/>
                </a:solidFill>
                <a:latin typeface="Times New Roman" pitchFamily="18" charset="0"/>
                <a:cs typeface="Times New Roman" pitchFamily="18" charset="0"/>
              </a:rPr>
              <a:t>Ô TÔ NĂM 1886</a:t>
            </a:r>
          </a:p>
        </p:txBody>
      </p:sp>
      <p:sp>
        <p:nvSpPr>
          <p:cNvPr id="6" name="Oval 5"/>
          <p:cNvSpPr/>
          <p:nvPr/>
        </p:nvSpPr>
        <p:spPr>
          <a:xfrm>
            <a:off x="5562600" y="0"/>
            <a:ext cx="2438400" cy="16764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err="1">
                <a:solidFill>
                  <a:schemeClr val="tx1"/>
                </a:solidFill>
                <a:latin typeface="Times New Roman" pitchFamily="18" charset="0"/>
                <a:cs typeface="Times New Roman" pitchFamily="18" charset="0"/>
              </a:rPr>
              <a:t>Thế</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kỉ</a:t>
            </a:r>
            <a:r>
              <a:rPr lang="en-US" sz="4400" b="1" dirty="0">
                <a:solidFill>
                  <a:schemeClr val="tx1"/>
                </a:solidFill>
                <a:latin typeface="Times New Roman" pitchFamily="18" charset="0"/>
                <a:cs typeface="Times New Roman" pitchFamily="18" charset="0"/>
              </a:rPr>
              <a:t> XIX</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endParaRPr lang="en-US" altLang="en-US" smtClean="0"/>
          </a:p>
        </p:txBody>
      </p:sp>
      <p:pic>
        <p:nvPicPr>
          <p:cNvPr id="37891" name="Picture 16" descr="may ba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1263" y="0"/>
            <a:ext cx="67278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25550" y="5791200"/>
            <a:ext cx="6946900" cy="1066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5400" b="1" dirty="0">
                <a:solidFill>
                  <a:srgbClr val="FF0000"/>
                </a:solidFill>
                <a:latin typeface="Times New Roman" pitchFamily="18" charset="0"/>
                <a:cs typeface="Times New Roman" pitchFamily="18" charset="0"/>
              </a:rPr>
              <a:t>MÁY BAY NĂM 1903</a:t>
            </a:r>
          </a:p>
        </p:txBody>
      </p:sp>
      <p:sp>
        <p:nvSpPr>
          <p:cNvPr id="6" name="Oval 5"/>
          <p:cNvSpPr/>
          <p:nvPr/>
        </p:nvSpPr>
        <p:spPr>
          <a:xfrm>
            <a:off x="1257300" y="2209800"/>
            <a:ext cx="3441700" cy="26670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5400" b="1" dirty="0" err="1">
                <a:latin typeface="Times New Roman" pitchFamily="18" charset="0"/>
                <a:cs typeface="Times New Roman" pitchFamily="18" charset="0"/>
              </a:rPr>
              <a:t>Thế</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kỉ</a:t>
            </a:r>
            <a:r>
              <a:rPr lang="en-US" sz="5400" b="1" dirty="0">
                <a:latin typeface="Times New Roman" pitchFamily="18" charset="0"/>
                <a:cs typeface="Times New Roman" pitchFamily="18" charset="0"/>
              </a:rPr>
              <a:t> XX</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smtClean="0"/>
          </a:p>
        </p:txBody>
      </p:sp>
      <p:sp>
        <p:nvSpPr>
          <p:cNvPr id="38915" name="Content Placeholder 2"/>
          <p:cNvSpPr>
            <a:spLocks noGrp="1"/>
          </p:cNvSpPr>
          <p:nvPr>
            <p:ph idx="1"/>
          </p:nvPr>
        </p:nvSpPr>
        <p:spPr/>
        <p:txBody>
          <a:bodyPr/>
          <a:lstStyle/>
          <a:p>
            <a:endParaRPr lang="en-US" altLang="en-US" smtClean="0"/>
          </a:p>
        </p:txBody>
      </p:sp>
      <p:pic>
        <p:nvPicPr>
          <p:cNvPr id="38916" name="Picture 17" descr="may tinh dien tu.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88" y="0"/>
            <a:ext cx="67437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750" y="5805488"/>
            <a:ext cx="8010525" cy="1028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MÁY TÍNH ĐIỆN TỬ NĂM 1946</a:t>
            </a:r>
          </a:p>
        </p:txBody>
      </p:sp>
      <p:sp>
        <p:nvSpPr>
          <p:cNvPr id="6" name="Oval 5"/>
          <p:cNvSpPr/>
          <p:nvPr/>
        </p:nvSpPr>
        <p:spPr>
          <a:xfrm>
            <a:off x="5600700" y="228600"/>
            <a:ext cx="2211388" cy="1600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kỉ</a:t>
            </a:r>
            <a:r>
              <a:rPr lang="en-US" sz="4000" b="1" dirty="0">
                <a:latin typeface="Times New Roman" pitchFamily="18" charset="0"/>
                <a:cs typeface="Times New Roman" pitchFamily="18" charset="0"/>
              </a:rPr>
              <a:t> XX</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pic>
        <p:nvPicPr>
          <p:cNvPr id="39939" name="Content Placeholder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3238" y="260350"/>
            <a:ext cx="8137525" cy="5607050"/>
          </a:xfrm>
        </p:spPr>
      </p:pic>
      <p:sp>
        <p:nvSpPr>
          <p:cNvPr id="4" name="Rectangle 3"/>
          <p:cNvSpPr/>
          <p:nvPr/>
        </p:nvSpPr>
        <p:spPr>
          <a:xfrm>
            <a:off x="0" y="5867400"/>
            <a:ext cx="9144000" cy="990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a:solidFill>
                  <a:srgbClr val="FF0000"/>
                </a:solidFill>
                <a:latin typeface="Times New Roman" pitchFamily="18" charset="0"/>
                <a:cs typeface="Times New Roman" pitchFamily="18" charset="0"/>
              </a:rPr>
              <a:t>VỆ TINH NHÂN TẠO NĂM 1957</a:t>
            </a:r>
          </a:p>
        </p:txBody>
      </p:sp>
      <p:sp>
        <p:nvSpPr>
          <p:cNvPr id="8" name="Oval 7"/>
          <p:cNvSpPr/>
          <p:nvPr/>
        </p:nvSpPr>
        <p:spPr>
          <a:xfrm>
            <a:off x="1162050" y="620713"/>
            <a:ext cx="2546350" cy="1600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kỉ</a:t>
            </a:r>
            <a:r>
              <a:rPr lang="en-US" sz="4000" b="1" dirty="0">
                <a:latin typeface="Times New Roman" pitchFamily="18" charset="0"/>
                <a:cs typeface="Times New Roman" pitchFamily="18" charset="0"/>
              </a:rPr>
              <a:t> XX</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kinh vien v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0"/>
            <a:ext cx="26495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dau may xe lu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120650"/>
            <a:ext cx="2514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xe d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2276475"/>
            <a:ext cx="3124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o t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276475"/>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may ba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1613" y="2276475"/>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may tinh dien tu.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800" y="4446588"/>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ve tinh nhan tao 195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3588" y="4416425"/>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1113" y="169386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rPr>
              <a:t>Kính viễn vọng năm 1671</a:t>
            </a:r>
          </a:p>
        </p:txBody>
      </p:sp>
      <p:sp>
        <p:nvSpPr>
          <p:cNvPr id="13" name="Text Box 4"/>
          <p:cNvSpPr txBox="1">
            <a:spLocks noChangeArrowheads="1"/>
          </p:cNvSpPr>
          <p:nvPr/>
        </p:nvSpPr>
        <p:spPr bwMode="auto">
          <a:xfrm>
            <a:off x="2843213" y="16224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rPr>
              <a:t>Bút chì năm 1794</a:t>
            </a:r>
          </a:p>
        </p:txBody>
      </p:sp>
      <p:sp>
        <p:nvSpPr>
          <p:cNvPr id="14" name="Text Box 4"/>
          <p:cNvSpPr txBox="1">
            <a:spLocks noChangeArrowheads="1"/>
          </p:cNvSpPr>
          <p:nvPr/>
        </p:nvSpPr>
        <p:spPr bwMode="auto">
          <a:xfrm>
            <a:off x="6156325" y="170021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rPr>
              <a:t>Đầu máy xe lửa năm 1804</a:t>
            </a:r>
          </a:p>
        </p:txBody>
      </p:sp>
      <p:sp>
        <p:nvSpPr>
          <p:cNvPr id="15" name="Text Box 4"/>
          <p:cNvSpPr txBox="1">
            <a:spLocks noChangeArrowheads="1"/>
          </p:cNvSpPr>
          <p:nvPr/>
        </p:nvSpPr>
        <p:spPr bwMode="auto">
          <a:xfrm>
            <a:off x="34925" y="39338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rPr>
              <a:t>Xe đạp năm 1869</a:t>
            </a:r>
          </a:p>
        </p:txBody>
      </p:sp>
      <p:sp>
        <p:nvSpPr>
          <p:cNvPr id="16" name="Text Box 4"/>
          <p:cNvSpPr txBox="1">
            <a:spLocks noChangeArrowheads="1"/>
          </p:cNvSpPr>
          <p:nvPr/>
        </p:nvSpPr>
        <p:spPr bwMode="auto">
          <a:xfrm>
            <a:off x="3276600" y="392271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rPr>
              <a:t>Ô tô năm 1886</a:t>
            </a:r>
          </a:p>
        </p:txBody>
      </p:sp>
      <p:sp>
        <p:nvSpPr>
          <p:cNvPr id="17" name="Text Box 4"/>
          <p:cNvSpPr txBox="1">
            <a:spLocks noChangeArrowheads="1"/>
          </p:cNvSpPr>
          <p:nvPr/>
        </p:nvSpPr>
        <p:spPr bwMode="auto">
          <a:xfrm>
            <a:off x="6275388" y="3860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rPr>
              <a:t>Máy bay năm 1903</a:t>
            </a:r>
          </a:p>
        </p:txBody>
      </p:sp>
      <p:sp>
        <p:nvSpPr>
          <p:cNvPr id="18" name="Text Box 4"/>
          <p:cNvSpPr txBox="1">
            <a:spLocks noChangeArrowheads="1"/>
          </p:cNvSpPr>
          <p:nvPr/>
        </p:nvSpPr>
        <p:spPr bwMode="auto">
          <a:xfrm>
            <a:off x="719138" y="65151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rPr>
              <a:t>Máy tính điện tử năm 1946</a:t>
            </a:r>
          </a:p>
        </p:txBody>
      </p:sp>
      <p:sp>
        <p:nvSpPr>
          <p:cNvPr id="19" name="Text Box 4"/>
          <p:cNvSpPr txBox="1">
            <a:spLocks noChangeArrowheads="1"/>
          </p:cNvSpPr>
          <p:nvPr/>
        </p:nvSpPr>
        <p:spPr bwMode="auto">
          <a:xfrm>
            <a:off x="4883150" y="65151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rPr>
              <a:t>Vệ tinh nhân tạo năm 1957</a:t>
            </a:r>
          </a:p>
        </p:txBody>
      </p:sp>
      <p:pic>
        <p:nvPicPr>
          <p:cNvPr id="20" name="Picture 19"/>
          <p:cNvPicPr>
            <a:picLocks noChangeAspect="1"/>
          </p:cNvPicPr>
          <p:nvPr/>
        </p:nvPicPr>
        <p:blipFill>
          <a:blip r:embed="rId9"/>
          <a:stretch>
            <a:fillRect/>
          </a:stretch>
        </p:blipFill>
        <p:spPr>
          <a:xfrm>
            <a:off x="2976563" y="130175"/>
            <a:ext cx="2971800" cy="1492250"/>
          </a:xfrm>
          <a:prstGeom prst="rect">
            <a:avLst/>
          </a:prstGeom>
          <a:ln>
            <a:solidFill>
              <a:schemeClr val="accent6">
                <a:lumMod val="50000"/>
              </a:schemeClr>
            </a:solidFill>
          </a:ln>
        </p:spPr>
      </p:pic>
      <p:sp>
        <p:nvSpPr>
          <p:cNvPr id="21" name="Oval 20"/>
          <p:cNvSpPr/>
          <p:nvPr/>
        </p:nvSpPr>
        <p:spPr>
          <a:xfrm>
            <a:off x="1793875" y="2276475"/>
            <a:ext cx="1289050" cy="6318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XIX</a:t>
            </a:r>
            <a:endParaRPr lang="en-US" sz="2000" b="1" dirty="0">
              <a:latin typeface="Times New Roman" pitchFamily="18" charset="0"/>
              <a:cs typeface="Times New Roman" pitchFamily="18" charset="0"/>
            </a:endParaRPr>
          </a:p>
        </p:txBody>
      </p:sp>
      <p:sp>
        <p:nvSpPr>
          <p:cNvPr id="22" name="Oval 21"/>
          <p:cNvSpPr/>
          <p:nvPr/>
        </p:nvSpPr>
        <p:spPr>
          <a:xfrm>
            <a:off x="4668838" y="109538"/>
            <a:ext cx="1273175" cy="8001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XVIII</a:t>
            </a:r>
            <a:endParaRPr lang="en-US" sz="2000" b="1" dirty="0">
              <a:latin typeface="Times New Roman" pitchFamily="18" charset="0"/>
              <a:cs typeface="Times New Roman" pitchFamily="18" charset="0"/>
            </a:endParaRPr>
          </a:p>
        </p:txBody>
      </p:sp>
      <p:sp>
        <p:nvSpPr>
          <p:cNvPr id="23" name="Oval 22"/>
          <p:cNvSpPr/>
          <p:nvPr/>
        </p:nvSpPr>
        <p:spPr>
          <a:xfrm>
            <a:off x="7477125" y="76200"/>
            <a:ext cx="1312863" cy="687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XIX</a:t>
            </a:r>
            <a:endParaRPr lang="en-US" sz="2000" b="1" dirty="0">
              <a:latin typeface="Times New Roman" pitchFamily="18" charset="0"/>
              <a:cs typeface="Times New Roman" pitchFamily="18" charset="0"/>
            </a:endParaRPr>
          </a:p>
        </p:txBody>
      </p:sp>
      <p:sp>
        <p:nvSpPr>
          <p:cNvPr id="24" name="Oval 23"/>
          <p:cNvSpPr/>
          <p:nvPr/>
        </p:nvSpPr>
        <p:spPr>
          <a:xfrm>
            <a:off x="6553200" y="2713038"/>
            <a:ext cx="1255713" cy="73501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XX</a:t>
            </a:r>
          </a:p>
        </p:txBody>
      </p:sp>
      <p:sp>
        <p:nvSpPr>
          <p:cNvPr id="25" name="Oval 24"/>
          <p:cNvSpPr/>
          <p:nvPr/>
        </p:nvSpPr>
        <p:spPr>
          <a:xfrm>
            <a:off x="1373188" y="25400"/>
            <a:ext cx="1470025" cy="687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XVII</a:t>
            </a:r>
            <a:endParaRPr lang="en-US" sz="2000" b="1" dirty="0">
              <a:latin typeface="Times New Roman" pitchFamily="18" charset="0"/>
              <a:cs typeface="Times New Roman" pitchFamily="18" charset="0"/>
            </a:endParaRPr>
          </a:p>
        </p:txBody>
      </p:sp>
      <p:sp>
        <p:nvSpPr>
          <p:cNvPr id="26" name="Oval 25"/>
          <p:cNvSpPr/>
          <p:nvPr/>
        </p:nvSpPr>
        <p:spPr>
          <a:xfrm>
            <a:off x="5049838" y="2279650"/>
            <a:ext cx="1296987" cy="64611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XIX</a:t>
            </a:r>
            <a:endParaRPr lang="en-US" sz="2000" b="1" dirty="0">
              <a:latin typeface="Times New Roman" pitchFamily="18" charset="0"/>
              <a:cs typeface="Times New Roman" pitchFamily="18" charset="0"/>
            </a:endParaRPr>
          </a:p>
        </p:txBody>
      </p:sp>
      <p:sp>
        <p:nvSpPr>
          <p:cNvPr id="27" name="Oval 26"/>
          <p:cNvSpPr/>
          <p:nvPr/>
        </p:nvSpPr>
        <p:spPr>
          <a:xfrm>
            <a:off x="2816225" y="4446588"/>
            <a:ext cx="1295400" cy="69056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XX</a:t>
            </a:r>
          </a:p>
        </p:txBody>
      </p:sp>
      <p:sp>
        <p:nvSpPr>
          <p:cNvPr id="28" name="Oval 27"/>
          <p:cNvSpPr/>
          <p:nvPr/>
        </p:nvSpPr>
        <p:spPr>
          <a:xfrm>
            <a:off x="4678363" y="4487863"/>
            <a:ext cx="1270000" cy="6492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XX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1000" fill="hold"/>
                                        <p:tgtEl>
                                          <p:spTgt spid="2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00"/>
                                        <p:tgtEl>
                                          <p:spTgt spid="26"/>
                                        </p:tgtEl>
                                      </p:cBhvr>
                                    </p:animEffect>
                                    <p:anim calcmode="lin" valueType="num">
                                      <p:cBhvr>
                                        <p:cTn id="113" dur="1000" fill="hold"/>
                                        <p:tgtEl>
                                          <p:spTgt spid="26"/>
                                        </p:tgtEl>
                                        <p:attrNameLst>
                                          <p:attrName>ppt_x</p:attrName>
                                        </p:attrNameLst>
                                      </p:cBhvr>
                                      <p:tavLst>
                                        <p:tav tm="0">
                                          <p:val>
                                            <p:strVal val="#ppt_x"/>
                                          </p:val>
                                        </p:tav>
                                        <p:tav tm="100000">
                                          <p:val>
                                            <p:strVal val="#ppt_x"/>
                                          </p:val>
                                        </p:tav>
                                      </p:tavLst>
                                    </p:anim>
                                    <p:anim calcmode="lin" valueType="num">
                                      <p:cBhvr>
                                        <p:cTn id="114" dur="1000" fill="hold"/>
                                        <p:tgtEl>
                                          <p:spTgt spid="2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1000"/>
                                        <p:tgtEl>
                                          <p:spTgt spid="28"/>
                                        </p:tgtEl>
                                      </p:cBhvr>
                                    </p:animEffect>
                                    <p:anim calcmode="lin" valueType="num">
                                      <p:cBhvr>
                                        <p:cTn id="123" dur="1000" fill="hold"/>
                                        <p:tgtEl>
                                          <p:spTgt spid="28"/>
                                        </p:tgtEl>
                                        <p:attrNameLst>
                                          <p:attrName>ppt_x</p:attrName>
                                        </p:attrNameLst>
                                      </p:cBhvr>
                                      <p:tavLst>
                                        <p:tav tm="0">
                                          <p:val>
                                            <p:strVal val="#ppt_x"/>
                                          </p:val>
                                        </p:tav>
                                        <p:tav tm="100000">
                                          <p:val>
                                            <p:strVal val="#ppt_x"/>
                                          </p:val>
                                        </p:tav>
                                      </p:tavLst>
                                    </p:anim>
                                    <p:anim calcmode="lin" valueType="num">
                                      <p:cBhvr>
                                        <p:cTn id="1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1" grpId="0" animBg="1"/>
      <p:bldP spid="22" grpId="0" animBg="1"/>
      <p:bldP spid="23" grpId="0" animBg="1"/>
      <p:bldP spid="24" grpId="0" animBg="1"/>
      <p:bldP spid="25" grpId="0" animBg="1"/>
      <p:bldP spid="26"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363" y="1874838"/>
            <a:ext cx="5221287" cy="3602037"/>
          </a:xfrm>
          <a:prstGeom prst="rect">
            <a:avLst/>
          </a:prstGeom>
          <a:noFill/>
          <a:ln>
            <a:noFill/>
          </a:ln>
        </p:spPr>
        <p:txBody>
          <a:bodyPr>
            <a:spAutoFit/>
          </a:bodyPr>
          <a:lstStyle/>
          <a:p>
            <a:pPr eaLnBrk="1" hangingPunct="1">
              <a:defRPr/>
            </a:pPr>
            <a:r>
              <a:rPr lang="en-US" sz="3800" dirty="0">
                <a:latin typeface="Times New Roman" pitchFamily="18" charset="0"/>
                <a:cs typeface="Times New Roman" pitchFamily="18" charset="0"/>
              </a:rPr>
              <a:t>6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  </a:t>
            </a:r>
            <a:r>
              <a:rPr lang="en-US" sz="3800" b="1" dirty="0">
                <a:solidFill>
                  <a:srgbClr val="FF0000"/>
                </a:solidFill>
                <a:latin typeface="Times New Roman" pitchFamily="18" charset="0"/>
                <a:cs typeface="Times New Roman" pitchFamily="18" charset="0"/>
              </a:rPr>
              <a:t> </a:t>
            </a:r>
            <a:r>
              <a:rPr lang="en-US" sz="3800" dirty="0">
                <a:effectLst>
                  <a:outerShdw blurRad="38100" dist="38100" dir="2700000" algn="tl">
                    <a:srgbClr val="000000">
                      <a:alpha val="43137"/>
                    </a:srgbClr>
                  </a:outerShdw>
                </a:effectLst>
                <a:latin typeface="Times New Roman" pitchFamily="18" charset="0"/>
                <a:cs typeface="Times New Roman" pitchFamily="18" charset="0"/>
              </a:rPr>
              <a: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4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a:t>
            </a:r>
            <a:r>
              <a:rPr lang="en-US" sz="3800">
                <a:latin typeface="Times New Roman" pitchFamily="18" charset="0"/>
                <a:cs typeface="Times New Roman" pitchFamily="18" charset="0"/>
              </a:rPr>
              <a:t>2 tháng =</a:t>
            </a:r>
            <a:r>
              <a:rPr lang="en-US" sz="3800">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rưỡi</a:t>
            </a:r>
            <a:r>
              <a:rPr lang="en-US" sz="3800" dirty="0">
                <a:latin typeface="Times New Roman" pitchFamily="18" charset="0"/>
                <a:cs typeface="Times New Roman" pitchFamily="18" charset="0"/>
              </a:rPr>
              <a:t> = </a:t>
            </a:r>
            <a:r>
              <a:rPr lang="en-US" sz="3800" dirty="0">
                <a:effectLst>
                  <a:outerShdw blurRad="38100" dist="38100" dir="2700000" algn="tl">
                    <a:srgbClr val="000000">
                      <a:alpha val="43137"/>
                    </a:srgbClr>
                  </a:outerShdw>
                </a:effectLst>
                <a:latin typeface="Times New Roman" pitchFamily="18" charset="0"/>
                <a:cs typeface="Times New Roman" pitchFamily="18" charset="0"/>
              </a:rPr>
              <a:t>…</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a:t>
            </a:r>
            <a:r>
              <a:rPr lang="en-US" sz="3800" dirty="0">
                <a:effectLst>
                  <a:outerShdw blurRad="38100" dist="38100" dir="2700000" algn="tl">
                    <a:srgbClr val="000000">
                      <a:alpha val="43137"/>
                    </a:srgbClr>
                  </a:outerShdw>
                </a:effectLst>
                <a:latin typeface="Times New Roman" pitchFamily="18" charset="0"/>
                <a:cs typeface="Times New Roman" pitchFamily="18" charset="0"/>
              </a:rPr>
              <a: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0,5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  </a:t>
            </a:r>
            <a:r>
              <a:rPr lang="en-US" sz="3800" dirty="0">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rưỡi</a:t>
            </a:r>
            <a:r>
              <a:rPr lang="en-US" sz="3800" dirty="0">
                <a:latin typeface="Times New Roman" pitchFamily="18" charset="0"/>
                <a:cs typeface="Times New Roman" pitchFamily="18" charset="0"/>
              </a:rPr>
              <a:t> = </a:t>
            </a:r>
            <a:r>
              <a:rPr lang="en-US" sz="3800" dirty="0">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endParaRPr lang="en-US" sz="3800" dirty="0"/>
          </a:p>
        </p:txBody>
      </p:sp>
      <p:cxnSp>
        <p:nvCxnSpPr>
          <p:cNvPr id="7" name="Straight Connector 6"/>
          <p:cNvCxnSpPr/>
          <p:nvPr/>
        </p:nvCxnSpPr>
        <p:spPr>
          <a:xfrm>
            <a:off x="5148263" y="1795463"/>
            <a:ext cx="0" cy="5035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1988" name="TextBox 7"/>
          <p:cNvSpPr txBox="1">
            <a:spLocks noChangeArrowheads="1"/>
          </p:cNvSpPr>
          <p:nvPr/>
        </p:nvSpPr>
        <p:spPr bwMode="auto">
          <a:xfrm>
            <a:off x="323850" y="765175"/>
            <a:ext cx="8593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4000" b="1">
                <a:solidFill>
                  <a:srgbClr val="0070C0"/>
                </a:solidFill>
                <a:latin typeface="Times New Roman" pitchFamily="18" charset="0"/>
                <a:cs typeface="Times New Roman" pitchFamily="18" charset="0"/>
              </a:rPr>
              <a:t>Bài 2: Viết số thích hợp vào chỗ chấm:</a:t>
            </a:r>
            <a:endParaRPr lang="en-US" altLang="en-US" sz="4000"/>
          </a:p>
        </p:txBody>
      </p:sp>
      <p:pic>
        <p:nvPicPr>
          <p:cNvPr id="4198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641475"/>
            <a:ext cx="4157663"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950" y="1692275"/>
            <a:ext cx="5184775" cy="3600450"/>
          </a:xfrm>
          <a:prstGeom prst="rect">
            <a:avLst/>
          </a:prstGeom>
          <a:noFill/>
          <a:ln>
            <a:noFill/>
          </a:ln>
        </p:spPr>
        <p:txBody>
          <a:bodyPr>
            <a:spAutoFit/>
          </a:bodyPr>
          <a:lstStyle/>
          <a:p>
            <a:pPr eaLnBrk="1" hangingPunct="1">
              <a:defRPr/>
            </a:pPr>
            <a:r>
              <a:rPr lang="en-US" sz="3800" dirty="0">
                <a:latin typeface="Times New Roman" pitchFamily="18" charset="0"/>
                <a:cs typeface="Times New Roman" pitchFamily="18" charset="0"/>
              </a:rPr>
              <a:t>6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  </a:t>
            </a:r>
            <a:r>
              <a:rPr lang="en-US" sz="3800" b="1" dirty="0">
                <a:solidFill>
                  <a:srgbClr val="FF0000"/>
                </a:solidFill>
                <a:latin typeface="Times New Roman" pitchFamily="18" charset="0"/>
                <a:cs typeface="Times New Roman" pitchFamily="18" charset="0"/>
              </a:rPr>
              <a:t>72</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4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a:t>
            </a:r>
            <a:r>
              <a:rPr lang="en-US" sz="3800">
                <a:latin typeface="Times New Roman" pitchFamily="18" charset="0"/>
                <a:cs typeface="Times New Roman" pitchFamily="18" charset="0"/>
              </a:rPr>
              <a:t>2 tháng =</a:t>
            </a:r>
            <a:r>
              <a:rPr lang="en-US" sz="3800">
                <a:effectLst>
                  <a:outerShdw blurRad="38100" dist="38100" dir="2700000" algn="tl">
                    <a:srgbClr val="000000">
                      <a:alpha val="43137"/>
                    </a:srgbClr>
                  </a:outerShdw>
                </a:effectLst>
                <a:latin typeface="Times New Roman" pitchFamily="18" charset="0"/>
                <a:cs typeface="Times New Roman" pitchFamily="18" charset="0"/>
              </a:rPr>
              <a:t> </a:t>
            </a:r>
            <a:r>
              <a:rPr lang="en-US" sz="3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rưỡi</a:t>
            </a:r>
            <a:r>
              <a:rPr lang="en-US" sz="3800" dirty="0">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 </a:t>
            </a:r>
            <a:r>
              <a:rPr lang="en-US" sz="3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42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a:t>
            </a:r>
            <a:r>
              <a:rPr lang="en-US" sz="3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72</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0,5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  </a:t>
            </a:r>
            <a:r>
              <a:rPr lang="en-US" sz="3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12</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rưỡi</a:t>
            </a:r>
            <a:r>
              <a:rPr lang="en-US" sz="3800" dirty="0">
                <a:latin typeface="Times New Roman" pitchFamily="18" charset="0"/>
                <a:cs typeface="Times New Roman" pitchFamily="18" charset="0"/>
              </a:rPr>
              <a:t> = </a:t>
            </a:r>
            <a:r>
              <a:rPr lang="en-US" sz="3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84</a:t>
            </a:r>
            <a:r>
              <a:rPr lang="en-US" sz="3800" dirty="0">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endParaRPr lang="en-US" sz="3800" dirty="0"/>
          </a:p>
        </p:txBody>
      </p:sp>
      <p:cxnSp>
        <p:nvCxnSpPr>
          <p:cNvPr id="7" name="Straight Connector 6"/>
          <p:cNvCxnSpPr/>
          <p:nvPr/>
        </p:nvCxnSpPr>
        <p:spPr>
          <a:xfrm>
            <a:off x="5292725" y="1538288"/>
            <a:ext cx="0" cy="5035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3012" name="Title 1"/>
          <p:cNvSpPr txBox="1">
            <a:spLocks/>
          </p:cNvSpPr>
          <p:nvPr/>
        </p:nvSpPr>
        <p:spPr bwMode="auto">
          <a:xfrm>
            <a:off x="0" y="32861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4000" b="1">
                <a:solidFill>
                  <a:srgbClr val="0070C0"/>
                </a:solidFill>
                <a:latin typeface="Times New Roman" pitchFamily="18" charset="0"/>
                <a:cs typeface="Times New Roman" pitchFamily="18" charset="0"/>
                <a:sym typeface="Wingdings" pitchFamily="2" charset="2"/>
              </a:rPr>
              <a:t>Bài 2: </a:t>
            </a:r>
            <a:r>
              <a:rPr lang="en-US" altLang="en-US" sz="4000" b="1">
                <a:solidFill>
                  <a:srgbClr val="0070C0"/>
                </a:solidFill>
                <a:latin typeface="Times New Roman" pitchFamily="18" charset="0"/>
                <a:cs typeface="Times New Roman" pitchFamily="18" charset="0"/>
              </a:rPr>
              <a:t>Viết số thích hợp vào chỗ chấm:</a:t>
            </a:r>
          </a:p>
        </p:txBody>
      </p:sp>
      <p:sp>
        <p:nvSpPr>
          <p:cNvPr id="43013" name="Rectangle 3"/>
          <p:cNvSpPr>
            <a:spLocks noChangeArrowheads="1"/>
          </p:cNvSpPr>
          <p:nvPr/>
        </p:nvSpPr>
        <p:spPr bwMode="auto">
          <a:xfrm>
            <a:off x="5435600" y="1773238"/>
            <a:ext cx="45720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lang="en-US" altLang="en-US" sz="3600">
                <a:latin typeface="Times New Roman" pitchFamily="18" charset="0"/>
                <a:cs typeface="Times New Roman" pitchFamily="18" charset="0"/>
              </a:rPr>
              <a:t>3 giờ </a:t>
            </a:r>
            <a:r>
              <a:rPr lang="vi-VN" altLang="en-US" sz="3600">
                <a:latin typeface="Times New Roman" pitchFamily="18" charset="0"/>
                <a:cs typeface="Times New Roman" pitchFamily="18" charset="0"/>
              </a:rPr>
              <a:t>=</a:t>
            </a:r>
            <a:r>
              <a:rPr lang="vi-VN" altLang="en-US" sz="3600" b="1">
                <a:solidFill>
                  <a:srgbClr val="FF0000"/>
                </a:solidFill>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180  </a:t>
            </a:r>
            <a:r>
              <a:rPr lang="en-US" altLang="en-US" sz="3600">
                <a:latin typeface="Times New Roman" pitchFamily="18" charset="0"/>
                <a:cs typeface="Times New Roman" pitchFamily="18" charset="0"/>
              </a:rPr>
              <a:t>phút</a:t>
            </a:r>
            <a:endParaRPr lang="vi-VN" altLang="en-US" sz="3600">
              <a:latin typeface="Times New Roman" pitchFamily="18" charset="0"/>
              <a:cs typeface="Times New Roman" pitchFamily="18" charset="0"/>
            </a:endParaRPr>
          </a:p>
          <a:p>
            <a:pPr eaLnBrk="1" hangingPunct="1">
              <a:lnSpc>
                <a:spcPct val="120000"/>
              </a:lnSpc>
            </a:pPr>
            <a:r>
              <a:rPr lang="en-US" altLang="en-US" sz="3600">
                <a:latin typeface="Times New Roman" pitchFamily="18" charset="0"/>
                <a:cs typeface="Times New Roman" pitchFamily="18" charset="0"/>
              </a:rPr>
              <a:t>1,5 giờ </a:t>
            </a:r>
            <a:r>
              <a:rPr lang="vi-VN" altLang="en-US" sz="3600">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90</a:t>
            </a:r>
            <a:r>
              <a:rPr lang="en-US" altLang="en-US" sz="3600">
                <a:latin typeface="Times New Roman" pitchFamily="18" charset="0"/>
                <a:cs typeface="Times New Roman" pitchFamily="18" charset="0"/>
              </a:rPr>
              <a:t>  phút</a:t>
            </a:r>
            <a:endParaRPr lang="vi-VN" altLang="en-US" sz="3600">
              <a:latin typeface="Times New Roman" pitchFamily="18" charset="0"/>
              <a:cs typeface="Times New Roman" pitchFamily="18" charset="0"/>
            </a:endParaRPr>
          </a:p>
          <a:p>
            <a:pPr eaLnBrk="1" hangingPunct="1">
              <a:lnSpc>
                <a:spcPct val="120000"/>
              </a:lnSpc>
            </a:pPr>
            <a:r>
              <a:rPr lang="en-US" altLang="en-US" sz="3600">
                <a:latin typeface="Times New Roman" pitchFamily="18" charset="0"/>
                <a:cs typeface="Times New Roman" pitchFamily="18" charset="0"/>
              </a:rPr>
              <a:t>   giờ </a:t>
            </a:r>
            <a:r>
              <a:rPr lang="vi-VN" altLang="en-US" sz="3600">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45</a:t>
            </a:r>
            <a:r>
              <a:rPr lang="en-US" altLang="en-US" sz="3600" b="1">
                <a:latin typeface="Times New Roman" pitchFamily="18" charset="0"/>
                <a:cs typeface="Times New Roman" pitchFamily="18" charset="0"/>
              </a:rPr>
              <a:t> </a:t>
            </a:r>
            <a:r>
              <a:rPr lang="en-US" altLang="en-US" sz="3600">
                <a:latin typeface="Times New Roman" pitchFamily="18" charset="0"/>
                <a:cs typeface="Times New Roman" pitchFamily="18" charset="0"/>
              </a:rPr>
              <a:t> phút</a:t>
            </a:r>
            <a:r>
              <a:rPr lang="vi-VN" altLang="en-US" sz="3600">
                <a:latin typeface="Times New Roman" pitchFamily="18" charset="0"/>
                <a:cs typeface="Times New Roman" pitchFamily="18" charset="0"/>
              </a:rPr>
              <a:t>     </a:t>
            </a:r>
            <a:endParaRPr lang="en-US" altLang="en-US" sz="3600">
              <a:latin typeface="Times New Roman" pitchFamily="18" charset="0"/>
              <a:cs typeface="Times New Roman" pitchFamily="18" charset="0"/>
            </a:endParaRPr>
          </a:p>
          <a:p>
            <a:pPr eaLnBrk="1" hangingPunct="1">
              <a:lnSpc>
                <a:spcPct val="120000"/>
              </a:lnSpc>
            </a:pPr>
            <a:r>
              <a:rPr lang="en-US" altLang="en-US" sz="3600">
                <a:latin typeface="Times New Roman" pitchFamily="18" charset="0"/>
                <a:cs typeface="Times New Roman" pitchFamily="18" charset="0"/>
              </a:rPr>
              <a:t>6 phút = </a:t>
            </a:r>
            <a:r>
              <a:rPr lang="en-US" altLang="en-US" sz="3600" b="1">
                <a:solidFill>
                  <a:srgbClr val="FF0000"/>
                </a:solidFill>
                <a:latin typeface="Times New Roman" pitchFamily="18" charset="0"/>
                <a:cs typeface="Times New Roman" pitchFamily="18" charset="0"/>
              </a:rPr>
              <a:t>360</a:t>
            </a:r>
            <a:r>
              <a:rPr lang="en-US" altLang="en-US" sz="3600">
                <a:latin typeface="Times New Roman" pitchFamily="18" charset="0"/>
                <a:cs typeface="Times New Roman" pitchFamily="18" charset="0"/>
              </a:rPr>
              <a:t>  giây</a:t>
            </a:r>
          </a:p>
          <a:p>
            <a:pPr eaLnBrk="1" hangingPunct="1">
              <a:lnSpc>
                <a:spcPct val="120000"/>
              </a:lnSpc>
            </a:pPr>
            <a:r>
              <a:rPr lang="en-US" altLang="en-US" sz="3600">
                <a:latin typeface="Times New Roman" pitchFamily="18" charset="0"/>
                <a:cs typeface="Times New Roman" pitchFamily="18" charset="0"/>
              </a:rPr>
              <a:t>   phút = </a:t>
            </a:r>
            <a:r>
              <a:rPr lang="en-US" altLang="en-US" sz="3600" b="1">
                <a:solidFill>
                  <a:srgbClr val="FF0000"/>
                </a:solidFill>
                <a:latin typeface="Times New Roman" pitchFamily="18" charset="0"/>
                <a:cs typeface="Times New Roman" pitchFamily="18" charset="0"/>
              </a:rPr>
              <a:t>30</a:t>
            </a:r>
            <a:r>
              <a:rPr lang="en-US" altLang="en-US" sz="3600">
                <a:latin typeface="Times New Roman" pitchFamily="18" charset="0"/>
                <a:cs typeface="Times New Roman" pitchFamily="18" charset="0"/>
              </a:rPr>
              <a:t>  giây</a:t>
            </a:r>
          </a:p>
          <a:p>
            <a:pPr eaLnBrk="1" hangingPunct="1">
              <a:lnSpc>
                <a:spcPct val="120000"/>
              </a:lnSpc>
            </a:pPr>
            <a:r>
              <a:rPr lang="en-US" altLang="en-US" sz="3600">
                <a:latin typeface="Times New Roman" pitchFamily="18" charset="0"/>
                <a:cs typeface="Times New Roman" pitchFamily="18" charset="0"/>
              </a:rPr>
              <a:t>1 giờ = </a:t>
            </a:r>
            <a:r>
              <a:rPr lang="en-US" altLang="en-US" sz="3600" b="1">
                <a:solidFill>
                  <a:srgbClr val="FF0000"/>
                </a:solidFill>
                <a:latin typeface="Times New Roman" pitchFamily="18" charset="0"/>
                <a:cs typeface="Times New Roman" pitchFamily="18" charset="0"/>
              </a:rPr>
              <a:t>3600</a:t>
            </a:r>
            <a:r>
              <a:rPr lang="en-US" altLang="en-US" sz="3600">
                <a:latin typeface="Times New Roman" pitchFamily="18" charset="0"/>
                <a:cs typeface="Times New Roman" pitchFamily="18" charset="0"/>
              </a:rPr>
              <a:t>  giây</a:t>
            </a:r>
            <a:endParaRPr lang="en-US" altLang="en-US" sz="3600"/>
          </a:p>
        </p:txBody>
      </p:sp>
      <p:graphicFrame>
        <p:nvGraphicFramePr>
          <p:cNvPr id="43014" name="Object 10"/>
          <p:cNvGraphicFramePr>
            <a:graphicFrameLocks noChangeAspect="1"/>
          </p:cNvGraphicFramePr>
          <p:nvPr/>
        </p:nvGraphicFramePr>
        <p:xfrm>
          <a:off x="5435600" y="3068638"/>
          <a:ext cx="419100" cy="820737"/>
        </p:xfrm>
        <a:graphic>
          <a:graphicData uri="http://schemas.openxmlformats.org/presentationml/2006/ole">
            <mc:AlternateContent xmlns:mc="http://schemas.openxmlformats.org/markup-compatibility/2006">
              <mc:Choice xmlns:v="urn:schemas-microsoft-com:vml" Requires="v">
                <p:oleObj spid="_x0000_s43032" name="Equation" r:id="rId3" imgW="152334" imgH="393529" progId="Equation.3">
                  <p:embed/>
                </p:oleObj>
              </mc:Choice>
              <mc:Fallback>
                <p:oleObj name="Equation" r:id="rId3" imgW="152334" imgH="393529"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068638"/>
                        <a:ext cx="4191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5" name="Object 11"/>
          <p:cNvGraphicFramePr>
            <a:graphicFrameLocks noChangeAspect="1"/>
          </p:cNvGraphicFramePr>
          <p:nvPr/>
        </p:nvGraphicFramePr>
        <p:xfrm>
          <a:off x="5435600" y="4292600"/>
          <a:ext cx="436563" cy="855663"/>
        </p:xfrm>
        <a:graphic>
          <a:graphicData uri="http://schemas.openxmlformats.org/presentationml/2006/ole">
            <mc:AlternateContent xmlns:mc="http://schemas.openxmlformats.org/markup-compatibility/2006">
              <mc:Choice xmlns:v="urn:schemas-microsoft-com:vml" Requires="v">
                <p:oleObj spid="_x0000_s43033" name="Equation" r:id="rId5" imgW="152334" imgH="393529" progId="Equation.3">
                  <p:embed/>
                </p:oleObj>
              </mc:Choice>
              <mc:Fallback>
                <p:oleObj name="Equation" r:id="rId5" imgW="152334" imgH="393529"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4292600"/>
                        <a:ext cx="4365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p:cNvSpPr>
          <p:nvPr/>
        </p:nvSpPr>
        <p:spPr bwMode="auto">
          <a:xfrm>
            <a:off x="354013" y="536575"/>
            <a:ext cx="8724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4000" b="1">
                <a:solidFill>
                  <a:srgbClr val="0070C0"/>
                </a:solidFill>
                <a:latin typeface="Times New Roman" pitchFamily="18" charset="0"/>
                <a:cs typeface="Times New Roman" pitchFamily="18" charset="0"/>
                <a:sym typeface="Wingdings" pitchFamily="2" charset="2"/>
              </a:rPr>
              <a:t>Bài 3: </a:t>
            </a:r>
            <a:r>
              <a:rPr lang="en-US" altLang="en-US" sz="4000" b="1">
                <a:solidFill>
                  <a:srgbClr val="0070C0"/>
                </a:solidFill>
                <a:latin typeface="Times New Roman" pitchFamily="18" charset="0"/>
                <a:cs typeface="Times New Roman" pitchFamily="18" charset="0"/>
              </a:rPr>
              <a:t>Viết số thập phân thích hợp vào chỗ chấm:</a:t>
            </a:r>
          </a:p>
        </p:txBody>
      </p:sp>
      <p:sp>
        <p:nvSpPr>
          <p:cNvPr id="44035" name="Rectangle 5"/>
          <p:cNvSpPr>
            <a:spLocks noChangeArrowheads="1"/>
          </p:cNvSpPr>
          <p:nvPr/>
        </p:nvSpPr>
        <p:spPr bwMode="auto">
          <a:xfrm>
            <a:off x="1042988" y="1989138"/>
            <a:ext cx="75295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GB" altLang="en-US" sz="4800" dirty="0">
                <a:latin typeface="Times New Roman" pitchFamily="18" charset="0"/>
                <a:cs typeface="Times New Roman" pitchFamily="18" charset="0"/>
              </a:rPr>
              <a:t>a) 72 </a:t>
            </a:r>
            <a:r>
              <a:rPr lang="en-GB" altLang="en-US" sz="4800" dirty="0" err="1">
                <a:latin typeface="Times New Roman" pitchFamily="18" charset="0"/>
                <a:cs typeface="Times New Roman" pitchFamily="18" charset="0"/>
              </a:rPr>
              <a:t>phút</a:t>
            </a:r>
            <a:r>
              <a:rPr lang="en-GB" altLang="en-US" sz="4800" dirty="0">
                <a:latin typeface="Times New Roman" pitchFamily="18" charset="0"/>
                <a:cs typeface="Times New Roman" pitchFamily="18" charset="0"/>
              </a:rPr>
              <a:t> =…….. </a:t>
            </a:r>
            <a:r>
              <a:rPr lang="en-GB" altLang="en-US" sz="4800" dirty="0" err="1">
                <a:latin typeface="Times New Roman" pitchFamily="18" charset="0"/>
                <a:cs typeface="Times New Roman" pitchFamily="18" charset="0"/>
              </a:rPr>
              <a:t>giờ</a:t>
            </a:r>
            <a:r>
              <a:rPr lang="en-GB" altLang="en-US" sz="4800" dirty="0">
                <a:latin typeface="Times New Roman" pitchFamily="18" charset="0"/>
                <a:cs typeface="Times New Roman" pitchFamily="18" charset="0"/>
              </a:rPr>
              <a:t> </a:t>
            </a:r>
          </a:p>
          <a:p>
            <a:pPr eaLnBrk="1" hangingPunct="1"/>
            <a:r>
              <a:rPr lang="en-GB" altLang="en-US" sz="4800" dirty="0">
                <a:latin typeface="Times New Roman" pitchFamily="18" charset="0"/>
                <a:cs typeface="Times New Roman" pitchFamily="18" charset="0"/>
              </a:rPr>
              <a:t>    270 </a:t>
            </a:r>
            <a:r>
              <a:rPr lang="en-GB" altLang="en-US" sz="4800" dirty="0" err="1">
                <a:latin typeface="Times New Roman" pitchFamily="18" charset="0"/>
                <a:cs typeface="Times New Roman" pitchFamily="18" charset="0"/>
              </a:rPr>
              <a:t>phút</a:t>
            </a:r>
            <a:r>
              <a:rPr lang="en-GB" altLang="en-US" sz="4800" dirty="0">
                <a:latin typeface="Times New Roman" pitchFamily="18" charset="0"/>
                <a:cs typeface="Times New Roman" pitchFamily="18" charset="0"/>
              </a:rPr>
              <a:t> =… .....</a:t>
            </a:r>
            <a:r>
              <a:rPr lang="en-GB" altLang="en-US" sz="4800" dirty="0" err="1">
                <a:latin typeface="Times New Roman" pitchFamily="18" charset="0"/>
                <a:cs typeface="Times New Roman" pitchFamily="18" charset="0"/>
              </a:rPr>
              <a:t>giờ</a:t>
            </a:r>
            <a:endParaRPr lang="en-GB" altLang="en-US" sz="4800" dirty="0">
              <a:latin typeface="Times New Roman" pitchFamily="18" charset="0"/>
              <a:cs typeface="Times New Roman" pitchFamily="18" charset="0"/>
            </a:endParaRPr>
          </a:p>
          <a:p>
            <a:pPr eaLnBrk="1" hangingPunct="1"/>
            <a:endParaRPr lang="en-GB" altLang="en-US" sz="4800" dirty="0">
              <a:latin typeface="Times New Roman" pitchFamily="18" charset="0"/>
              <a:cs typeface="Times New Roman" pitchFamily="18" charset="0"/>
            </a:endParaRPr>
          </a:p>
        </p:txBody>
      </p:sp>
      <p:sp>
        <p:nvSpPr>
          <p:cNvPr id="7" name="TextBox 6"/>
          <p:cNvSpPr txBox="1">
            <a:spLocks noChangeArrowheads="1"/>
          </p:cNvSpPr>
          <p:nvPr/>
        </p:nvSpPr>
        <p:spPr bwMode="auto">
          <a:xfrm>
            <a:off x="4330700" y="1844675"/>
            <a:ext cx="1300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5400" b="1">
                <a:solidFill>
                  <a:srgbClr val="FF0000"/>
                </a:solidFill>
                <a:latin typeface="Times New Roman" pitchFamily="18" charset="0"/>
                <a:cs typeface="Times New Roman" pitchFamily="18" charset="0"/>
              </a:rPr>
              <a:t>1,2</a:t>
            </a:r>
          </a:p>
        </p:txBody>
      </p:sp>
      <p:sp>
        <p:nvSpPr>
          <p:cNvPr id="8" name="TextBox 7"/>
          <p:cNvSpPr txBox="1">
            <a:spLocks noChangeArrowheads="1"/>
          </p:cNvSpPr>
          <p:nvPr/>
        </p:nvSpPr>
        <p:spPr bwMode="auto">
          <a:xfrm>
            <a:off x="4716463" y="2627313"/>
            <a:ext cx="1096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5400" b="1">
                <a:solidFill>
                  <a:srgbClr val="FF0000"/>
                </a:solidFill>
                <a:latin typeface="Times New Roman" pitchFamily="18" charset="0"/>
                <a:cs typeface="Times New Roman" pitchFamily="18" charset="0"/>
              </a:rPr>
              <a:t>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812925"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55281" y="116632"/>
            <a:ext cx="2351926" cy="646331"/>
          </a:xfrm>
          <a:prstGeom prst="rect">
            <a:avLst/>
          </a:prstGeom>
          <a:noFill/>
        </p:spPr>
        <p:txBody>
          <a:bodyPr wrap="none">
            <a:spAutoFit/>
          </a:bodyPr>
          <a:lstStyle/>
          <a:p>
            <a:pPr algn="ctr" eaLnBrk="1" hangingPunct="1">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CỦNG CỐ</a:t>
            </a:r>
          </a:p>
        </p:txBody>
      </p:sp>
      <p:sp>
        <p:nvSpPr>
          <p:cNvPr id="6" name="Rectangle 5"/>
          <p:cNvSpPr/>
          <p:nvPr/>
        </p:nvSpPr>
        <p:spPr>
          <a:xfrm>
            <a:off x="1619250" y="1125538"/>
            <a:ext cx="7273925"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3600" b="1" dirty="0" err="1">
                <a:solidFill>
                  <a:srgbClr val="0070C0"/>
                </a:solidFill>
                <a:latin typeface="Times New Roman" pitchFamily="18" charset="0"/>
                <a:cs typeface="Times New Roman" pitchFamily="18" charset="0"/>
              </a:rPr>
              <a:t>Bác</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Hồ</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đọc</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bản</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Tuyên</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ngôn</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Độc</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lập</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vào</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năm</a:t>
            </a:r>
            <a:r>
              <a:rPr lang="en-GB" sz="3600" b="1" dirty="0">
                <a:solidFill>
                  <a:srgbClr val="0070C0"/>
                </a:solidFill>
                <a:latin typeface="Times New Roman" pitchFamily="18" charset="0"/>
                <a:cs typeface="Times New Roman" pitchFamily="18" charset="0"/>
              </a:rPr>
              <a:t> 1945 </a:t>
            </a:r>
            <a:r>
              <a:rPr lang="en-GB" sz="3600" b="1" dirty="0" err="1">
                <a:solidFill>
                  <a:srgbClr val="0070C0"/>
                </a:solidFill>
                <a:latin typeface="Times New Roman" pitchFamily="18" charset="0"/>
                <a:cs typeface="Times New Roman" pitchFamily="18" charset="0"/>
              </a:rPr>
              <a:t>thì</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vào</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thế</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kỉ</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nào</a:t>
            </a:r>
            <a:r>
              <a:rPr lang="en-GB" sz="3600" b="1" dirty="0">
                <a:solidFill>
                  <a:srgbClr val="0070C0"/>
                </a:solidFill>
                <a:latin typeface="Times New Roman" pitchFamily="18" charset="0"/>
                <a:cs typeface="Times New Roman" pitchFamily="18" charset="0"/>
              </a:rPr>
              <a:t>?</a:t>
            </a:r>
          </a:p>
        </p:txBody>
      </p:sp>
      <p:pic>
        <p:nvPicPr>
          <p:cNvPr id="7"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205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p:cNvSpPr/>
          <p:nvPr/>
        </p:nvSpPr>
        <p:spPr>
          <a:xfrm>
            <a:off x="1990725" y="2178050"/>
            <a:ext cx="5976938"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a:latin typeface="Times New Roman" pitchFamily="18" charset="0"/>
                <a:cs typeface="Times New Roman" pitchFamily="18" charset="0"/>
              </a:rPr>
              <a:t>   a. Thế </a:t>
            </a:r>
            <a:r>
              <a:rPr lang="en-GB" sz="3600" dirty="0" err="1">
                <a:latin typeface="Times New Roman" pitchFamily="18" charset="0"/>
                <a:cs typeface="Times New Roman" pitchFamily="18" charset="0"/>
              </a:rPr>
              <a:t>kỉ</a:t>
            </a:r>
            <a:r>
              <a:rPr lang="en-GB" sz="3600" dirty="0">
                <a:latin typeface="Times New Roman" pitchFamily="18" charset="0"/>
                <a:cs typeface="Times New Roman" pitchFamily="18" charset="0"/>
              </a:rPr>
              <a:t> XX</a:t>
            </a:r>
          </a:p>
        </p:txBody>
      </p:sp>
      <p:pic>
        <p:nvPicPr>
          <p:cNvPr id="9"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3221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a:off x="1990725" y="3473450"/>
            <a:ext cx="6397625" cy="1468438"/>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a:latin typeface="Times New Roman" pitchFamily="18" charset="0"/>
                <a:cs typeface="Times New Roman" pitchFamily="18" charset="0"/>
              </a:rPr>
              <a:t>   b. Thế </a:t>
            </a:r>
            <a:r>
              <a:rPr lang="en-GB" sz="3600" dirty="0" err="1">
                <a:latin typeface="Times New Roman" pitchFamily="18" charset="0"/>
                <a:cs typeface="Times New Roman" pitchFamily="18" charset="0"/>
              </a:rPr>
              <a:t>kỉ</a:t>
            </a:r>
            <a:r>
              <a:rPr lang="en-GB" sz="3600" dirty="0">
                <a:latin typeface="Times New Roman" pitchFamily="18" charset="0"/>
                <a:cs typeface="Times New Roman" pitchFamily="18" charset="0"/>
              </a:rPr>
              <a:t> XXI</a:t>
            </a:r>
          </a:p>
        </p:txBody>
      </p:sp>
      <p:pic>
        <p:nvPicPr>
          <p:cNvPr id="11"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4165600"/>
            <a:ext cx="392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1"/>
          <p:cNvSpPr/>
          <p:nvPr/>
        </p:nvSpPr>
        <p:spPr>
          <a:xfrm>
            <a:off x="1990725" y="4918075"/>
            <a:ext cx="6902450"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a:latin typeface="Times New Roman" pitchFamily="18" charset="0"/>
                <a:cs typeface="Times New Roman" pitchFamily="18" charset="0"/>
              </a:rPr>
              <a:t>   c. Thế </a:t>
            </a:r>
            <a:r>
              <a:rPr lang="en-GB" sz="3600" dirty="0" err="1">
                <a:latin typeface="Times New Roman" pitchFamily="18" charset="0"/>
                <a:cs typeface="Times New Roman" pitchFamily="18" charset="0"/>
              </a:rPr>
              <a:t>kỉ</a:t>
            </a:r>
            <a:r>
              <a:rPr lang="en-GB" sz="3600" dirty="0">
                <a:latin typeface="Times New Roman" pitchFamily="18" charset="0"/>
                <a:cs typeface="Times New Roman" pitchFamily="18" charset="0"/>
              </a:rPr>
              <a:t> XXII</a:t>
            </a:r>
          </a:p>
        </p:txBody>
      </p:sp>
      <p:sp>
        <p:nvSpPr>
          <p:cNvPr id="13" name="Striped Right Arrow 12"/>
          <p:cNvSpPr/>
          <p:nvPr/>
        </p:nvSpPr>
        <p:spPr>
          <a:xfrm>
            <a:off x="1990725" y="2178050"/>
            <a:ext cx="5976938" cy="1466850"/>
          </a:xfrm>
          <a:prstGeom prst="stripedRightArrow">
            <a:avLst>
              <a:gd name="adj1" fmla="val 55582"/>
              <a:gd name="adj2" fmla="val 50000"/>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a:latin typeface="Times New Roman" pitchFamily="18" charset="0"/>
                <a:cs typeface="Times New Roman" pitchFamily="18" charset="0"/>
              </a:rPr>
              <a:t>   a. Thế </a:t>
            </a:r>
            <a:r>
              <a:rPr lang="en-GB" sz="3600" dirty="0" err="1">
                <a:latin typeface="Times New Roman" pitchFamily="18" charset="0"/>
                <a:cs typeface="Times New Roman" pitchFamily="18" charset="0"/>
              </a:rPr>
              <a:t>kỉ</a:t>
            </a:r>
            <a:r>
              <a:rPr lang="en-GB" sz="3600" dirty="0">
                <a:latin typeface="Times New Roman" pitchFamily="18" charset="0"/>
                <a:cs typeface="Times New Roman" pitchFamily="18" charset="0"/>
              </a:rPr>
              <a:t> XX</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nodeType="afterGroup">
                            <p:stCondLst>
                              <p:cond delay="2500"/>
                            </p:stCondLst>
                            <p:childTnLst>
                              <p:par>
                                <p:cTn id="24" presetID="1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down)">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nodeType="afterGroup">
                            <p:stCondLst>
                              <p:cond delay="4000"/>
                            </p:stCondLst>
                            <p:childTnLst>
                              <p:par>
                                <p:cTn id="37" presetID="1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left)">
                                      <p:cBhvr>
                                        <p:cTn id="44" dur="500"/>
                                        <p:tgtEl>
                                          <p:spTgt spid="12">
                                            <p:bg/>
                                          </p:spTgt>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animBg="1"/>
      <p:bldP spid="10" grpId="0" build="p" animBg="1"/>
      <p:bldP spid="12" grpId="0" build="p"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6513" y="25241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b="1" dirty="0" err="1" smtClean="0">
                <a:solidFill>
                  <a:srgbClr val="0000FF"/>
                </a:solidFill>
                <a:latin typeface="Times New Roman" pitchFamily="18" charset="0"/>
                <a:cs typeface="Times New Roman" pitchFamily="18" charset="0"/>
              </a:rPr>
              <a:t>Khởi</a:t>
            </a:r>
            <a:r>
              <a:rPr lang="en-GB" altLang="en-US" b="1" dirty="0" smtClean="0">
                <a:solidFill>
                  <a:srgbClr val="0000FF"/>
                </a:solidFill>
                <a:latin typeface="Times New Roman" pitchFamily="18" charset="0"/>
                <a:cs typeface="Times New Roman" pitchFamily="18" charset="0"/>
              </a:rPr>
              <a:t> </a:t>
            </a:r>
            <a:r>
              <a:rPr lang="en-GB" altLang="en-US" b="1" dirty="0" err="1" smtClean="0">
                <a:solidFill>
                  <a:srgbClr val="0000FF"/>
                </a:solidFill>
                <a:latin typeface="Times New Roman" pitchFamily="18" charset="0"/>
                <a:cs typeface="Times New Roman" pitchFamily="18" charset="0"/>
              </a:rPr>
              <a:t>động</a:t>
            </a:r>
            <a:r>
              <a:rPr lang="en-GB" altLang="en-US" b="1" dirty="0" smtClean="0">
                <a:solidFill>
                  <a:srgbClr val="0000FF"/>
                </a:solidFill>
                <a:latin typeface="Times New Roman" pitchFamily="18" charset="0"/>
                <a:cs typeface="Times New Roman" pitchFamily="18" charset="0"/>
              </a:rPr>
              <a:t>:</a:t>
            </a:r>
            <a:endParaRPr lang="en-GB" altLang="en-US" b="1" dirty="0">
              <a:solidFill>
                <a:srgbClr val="0000FF"/>
              </a:solidFill>
              <a:latin typeface="Times New Roman" pitchFamily="18" charset="0"/>
              <a:cs typeface="Times New Roman" pitchFamily="18" charset="0"/>
            </a:endParaRPr>
          </a:p>
        </p:txBody>
      </p:sp>
      <p:sp>
        <p:nvSpPr>
          <p:cNvPr id="7" name="TextBox 6"/>
          <p:cNvSpPr txBox="1">
            <a:spLocks noChangeArrowheads="1"/>
          </p:cNvSpPr>
          <p:nvPr/>
        </p:nvSpPr>
        <p:spPr bwMode="auto">
          <a:xfrm>
            <a:off x="250825" y="852488"/>
            <a:ext cx="8713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GB" altLang="en-US">
                <a:solidFill>
                  <a:srgbClr val="0000FF"/>
                </a:solidFill>
                <a:latin typeface="Times New Roman" pitchFamily="18" charset="0"/>
                <a:cs typeface="Times New Roman" pitchFamily="18" charset="0"/>
              </a:rPr>
              <a:t>Nêu công thức tính thể tích của hình hộp chữ nhật và thể tích hình lập phương?</a:t>
            </a:r>
          </a:p>
        </p:txBody>
      </p:sp>
      <p:sp>
        <p:nvSpPr>
          <p:cNvPr id="8" name="TextBox 7"/>
          <p:cNvSpPr txBox="1">
            <a:spLocks noChangeArrowheads="1"/>
          </p:cNvSpPr>
          <p:nvPr/>
        </p:nvSpPr>
        <p:spPr bwMode="auto">
          <a:xfrm>
            <a:off x="250825" y="2043113"/>
            <a:ext cx="8569325" cy="4524375"/>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eaLnBrk="1" fontAlgn="auto" hangingPunct="1">
              <a:spcBef>
                <a:spcPct val="0"/>
              </a:spcBef>
              <a:spcAft>
                <a:spcPts val="0"/>
              </a:spcAft>
              <a:buFont typeface="Wingdings" pitchFamily="2" charset="2"/>
              <a:buChar char="Ø"/>
              <a:defRPr/>
            </a:pPr>
            <a:r>
              <a:rPr lang="en-GB" altLang="en-US" dirty="0" err="1">
                <a:solidFill>
                  <a:srgbClr val="FF3300"/>
                </a:solidFill>
                <a:latin typeface="Times New Roman" pitchFamily="18" charset="0"/>
                <a:cs typeface="Times New Roman" pitchFamily="18" charset="0"/>
              </a:rPr>
              <a:t>Hình</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hộp</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chữ</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nhật</a:t>
            </a:r>
            <a:r>
              <a:rPr lang="en-GB" altLang="en-US" dirty="0">
                <a:solidFill>
                  <a:srgbClr val="FF3300"/>
                </a:solidFill>
                <a:latin typeface="Times New Roman" pitchFamily="18" charset="0"/>
                <a:cs typeface="Times New Roman" pitchFamily="18" charset="0"/>
              </a:rPr>
              <a:t>: </a:t>
            </a:r>
          </a:p>
          <a:p>
            <a:pPr eaLnBrk="1" fontAlgn="auto" hangingPunct="1">
              <a:spcBef>
                <a:spcPct val="0"/>
              </a:spcBef>
              <a:spcAft>
                <a:spcPts val="0"/>
              </a:spcAft>
              <a:buFont typeface="Arial" charset="0"/>
              <a:buNone/>
              <a:defRPr/>
            </a:pPr>
            <a:r>
              <a:rPr lang="en-GB" altLang="en-US" dirty="0">
                <a:solidFill>
                  <a:srgbClr val="FF3300"/>
                </a:solidFill>
                <a:latin typeface="Times New Roman" pitchFamily="18" charset="0"/>
                <a:cs typeface="Times New Roman" pitchFamily="18" charset="0"/>
              </a:rPr>
              <a:t>         V = a x b x c (</a:t>
            </a:r>
            <a:r>
              <a:rPr lang="en-GB" altLang="en-US" dirty="0" err="1">
                <a:solidFill>
                  <a:srgbClr val="FF3300"/>
                </a:solidFill>
                <a:latin typeface="Times New Roman" pitchFamily="18" charset="0"/>
                <a:cs typeface="Times New Roman" pitchFamily="18" charset="0"/>
              </a:rPr>
              <a:t>cùng</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một</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đơn</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vị</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đo</a:t>
            </a:r>
            <a:r>
              <a:rPr lang="en-GB" altLang="en-US" dirty="0">
                <a:solidFill>
                  <a:srgbClr val="FF3300"/>
                </a:solidFill>
                <a:latin typeface="Times New Roman" pitchFamily="18" charset="0"/>
                <a:cs typeface="Times New Roman" pitchFamily="18" charset="0"/>
              </a:rPr>
              <a:t>)</a:t>
            </a:r>
          </a:p>
          <a:p>
            <a:pPr eaLnBrk="1" fontAlgn="auto" hangingPunct="1">
              <a:spcBef>
                <a:spcPct val="0"/>
              </a:spcBef>
              <a:spcAft>
                <a:spcPts val="0"/>
              </a:spcAft>
              <a:buFontTx/>
              <a:buNone/>
              <a:defRPr/>
            </a:pPr>
            <a:r>
              <a:rPr lang="en-US" altLang="en-US" dirty="0">
                <a:solidFill>
                  <a:srgbClr val="FF3300"/>
                </a:solidFill>
                <a:latin typeface="Times New Roman" pitchFamily="18" charset="0"/>
                <a:cs typeface="Times New Roman" pitchFamily="18" charset="0"/>
              </a:rPr>
              <a:t>             </a:t>
            </a:r>
            <a:r>
              <a:rPr lang="vi-VN" altLang="en-US" dirty="0">
                <a:solidFill>
                  <a:srgbClr val="FF3300"/>
                </a:solidFill>
                <a:latin typeface="Times New Roman" pitchFamily="18" charset="0"/>
                <a:cs typeface="Times New Roman" pitchFamily="18" charset="0"/>
              </a:rPr>
              <a:t>V : </a:t>
            </a:r>
            <a:r>
              <a:rPr lang="vi-VN" altLang="en-US" dirty="0" err="1">
                <a:solidFill>
                  <a:srgbClr val="FF3300"/>
                </a:solidFill>
                <a:latin typeface="Times New Roman" pitchFamily="18" charset="0"/>
                <a:cs typeface="Times New Roman" pitchFamily="18" charset="0"/>
              </a:rPr>
              <a:t>Thể</a:t>
            </a:r>
            <a:r>
              <a:rPr lang="vi-VN" altLang="en-US" dirty="0">
                <a:solidFill>
                  <a:srgbClr val="FF3300"/>
                </a:solidFill>
                <a:latin typeface="Times New Roman" pitchFamily="18" charset="0"/>
                <a:cs typeface="Times New Roman" pitchFamily="18" charset="0"/>
              </a:rPr>
              <a:t> </a:t>
            </a:r>
            <a:r>
              <a:rPr lang="vi-VN" altLang="en-US" sz="3000" dirty="0" err="1">
                <a:solidFill>
                  <a:srgbClr val="FF3300"/>
                </a:solidFill>
                <a:latin typeface="Times New Roman" pitchFamily="18" charset="0"/>
                <a:cs typeface="Times New Roman" pitchFamily="18" charset="0"/>
              </a:rPr>
              <a:t>tích</a:t>
            </a:r>
            <a:endParaRPr lang="en-US" altLang="en-US" sz="3000" dirty="0">
              <a:solidFill>
                <a:srgbClr val="FF3300"/>
              </a:solidFill>
              <a:latin typeface="Times New Roman" pitchFamily="18" charset="0"/>
              <a:cs typeface="Times New Roman" pitchFamily="18" charset="0"/>
            </a:endParaRPr>
          </a:p>
          <a:p>
            <a:pPr eaLnBrk="1" fontAlgn="auto" hangingPunct="1">
              <a:spcBef>
                <a:spcPct val="0"/>
              </a:spcBef>
              <a:spcAft>
                <a:spcPts val="0"/>
              </a:spcAft>
              <a:buFontTx/>
              <a:buNone/>
              <a:defRPr/>
            </a:pPr>
            <a:r>
              <a:rPr lang="en-US" altLang="en-US" dirty="0">
                <a:solidFill>
                  <a:srgbClr val="FF3300"/>
                </a:solidFill>
                <a:latin typeface="Times New Roman" pitchFamily="18" charset="0"/>
                <a:cs typeface="Times New Roman" pitchFamily="18" charset="0"/>
              </a:rPr>
              <a:t>             </a:t>
            </a:r>
            <a:r>
              <a:rPr lang="vi-VN" altLang="en-US" dirty="0">
                <a:solidFill>
                  <a:srgbClr val="FF3300"/>
                </a:solidFill>
                <a:latin typeface="Times New Roman" pitchFamily="18" charset="0"/>
                <a:cs typeface="Times New Roman" pitchFamily="18" charset="0"/>
              </a:rPr>
              <a:t>a</a:t>
            </a:r>
            <a:r>
              <a:rPr lang="en-US" altLang="en-US" dirty="0">
                <a:solidFill>
                  <a:srgbClr val="FF3300"/>
                </a:solidFill>
                <a:latin typeface="Times New Roman" pitchFamily="18" charset="0"/>
                <a:cs typeface="Times New Roman" pitchFamily="18" charset="0"/>
              </a:rPr>
              <a:t>,</a:t>
            </a:r>
            <a:r>
              <a:rPr lang="vi-VN" altLang="en-US" dirty="0">
                <a:solidFill>
                  <a:srgbClr val="FF3300"/>
                </a:solidFill>
                <a:latin typeface="Times New Roman" pitchFamily="18" charset="0"/>
                <a:cs typeface="Times New Roman" pitchFamily="18" charset="0"/>
              </a:rPr>
              <a:t> b</a:t>
            </a:r>
            <a:r>
              <a:rPr lang="en-US" altLang="en-US" dirty="0">
                <a:solidFill>
                  <a:srgbClr val="FF3300"/>
                </a:solidFill>
                <a:latin typeface="Times New Roman" pitchFamily="18" charset="0"/>
                <a:cs typeface="Times New Roman" pitchFamily="18" charset="0"/>
              </a:rPr>
              <a:t>,</a:t>
            </a:r>
            <a:r>
              <a:rPr lang="vi-VN" altLang="en-US" dirty="0">
                <a:solidFill>
                  <a:srgbClr val="FF3300"/>
                </a:solidFill>
                <a:latin typeface="Times New Roman" pitchFamily="18" charset="0"/>
                <a:cs typeface="Times New Roman" pitchFamily="18" charset="0"/>
              </a:rPr>
              <a:t> c:</a:t>
            </a:r>
            <a:r>
              <a:rPr lang="en-US"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Chiều</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dài</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chiều</a:t>
            </a:r>
            <a:r>
              <a:rPr lang="en-US"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rộng</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và</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chiều</a:t>
            </a:r>
            <a:r>
              <a:rPr lang="vi-VN" altLang="en-US" dirty="0">
                <a:solidFill>
                  <a:srgbClr val="FF3300"/>
                </a:solidFill>
                <a:latin typeface="Times New Roman" pitchFamily="18" charset="0"/>
                <a:cs typeface="Times New Roman" pitchFamily="18" charset="0"/>
              </a:rPr>
              <a:t> cao</a:t>
            </a:r>
            <a:endParaRPr lang="en-GB" altLang="en-US" dirty="0">
              <a:solidFill>
                <a:srgbClr val="FF3300"/>
              </a:solidFill>
              <a:latin typeface="Times New Roman" pitchFamily="18" charset="0"/>
              <a:cs typeface="Times New Roman" pitchFamily="18" charset="0"/>
            </a:endParaRPr>
          </a:p>
          <a:p>
            <a:pPr marL="342900" indent="-342900" eaLnBrk="1" fontAlgn="auto" hangingPunct="1">
              <a:spcBef>
                <a:spcPct val="0"/>
              </a:spcBef>
              <a:spcAft>
                <a:spcPts val="0"/>
              </a:spcAft>
              <a:buFont typeface="Wingdings" pitchFamily="2" charset="2"/>
              <a:buChar char="Ø"/>
              <a:defRPr/>
            </a:pPr>
            <a:r>
              <a:rPr lang="en-GB" altLang="en-US" dirty="0" err="1">
                <a:solidFill>
                  <a:srgbClr val="FF3300"/>
                </a:solidFill>
                <a:latin typeface="Times New Roman" pitchFamily="18" charset="0"/>
                <a:cs typeface="Times New Roman" pitchFamily="18" charset="0"/>
              </a:rPr>
              <a:t>Hình</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lập</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phương</a:t>
            </a:r>
            <a:r>
              <a:rPr lang="en-GB" altLang="en-US" dirty="0">
                <a:solidFill>
                  <a:srgbClr val="FF3300"/>
                </a:solidFill>
                <a:latin typeface="Times New Roman" pitchFamily="18" charset="0"/>
                <a:cs typeface="Times New Roman" pitchFamily="18" charset="0"/>
              </a:rPr>
              <a:t>: V = a x a x a</a:t>
            </a:r>
          </a:p>
          <a:p>
            <a:pPr eaLnBrk="1" fontAlgn="auto" hangingPunct="1">
              <a:spcBef>
                <a:spcPct val="0"/>
              </a:spcBef>
              <a:spcAft>
                <a:spcPts val="0"/>
              </a:spcAft>
              <a:buFont typeface="Arial" charset="0"/>
              <a:buNone/>
              <a:defRPr/>
            </a:pPr>
            <a:r>
              <a:rPr lang="en-GB" altLang="en-US" dirty="0">
                <a:solidFill>
                  <a:srgbClr val="FF3300"/>
                </a:solidFill>
                <a:latin typeface="Times New Roman" pitchFamily="18" charset="0"/>
                <a:cs typeface="Times New Roman" pitchFamily="18" charset="0"/>
              </a:rPr>
              <a:t>          V : </a:t>
            </a:r>
            <a:r>
              <a:rPr lang="en-GB" altLang="en-US" dirty="0" err="1">
                <a:solidFill>
                  <a:srgbClr val="FF3300"/>
                </a:solidFill>
                <a:latin typeface="Times New Roman" pitchFamily="18" charset="0"/>
                <a:cs typeface="Times New Roman" pitchFamily="18" charset="0"/>
              </a:rPr>
              <a:t>Thể</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tích</a:t>
            </a:r>
            <a:endParaRPr lang="en-GB" altLang="en-US" dirty="0">
              <a:solidFill>
                <a:srgbClr val="FF3300"/>
              </a:solidFill>
              <a:latin typeface="Times New Roman" pitchFamily="18" charset="0"/>
              <a:cs typeface="Times New Roman" pitchFamily="18" charset="0"/>
            </a:endParaRPr>
          </a:p>
          <a:p>
            <a:pPr eaLnBrk="1" fontAlgn="auto" hangingPunct="1">
              <a:spcBef>
                <a:spcPct val="0"/>
              </a:spcBef>
              <a:spcAft>
                <a:spcPts val="0"/>
              </a:spcAft>
              <a:buFont typeface="Arial" charset="0"/>
              <a:buNone/>
              <a:defRPr/>
            </a:pPr>
            <a:r>
              <a:rPr lang="en-GB" altLang="en-US" dirty="0">
                <a:solidFill>
                  <a:srgbClr val="FF3300"/>
                </a:solidFill>
                <a:latin typeface="Times New Roman" pitchFamily="18" charset="0"/>
                <a:cs typeface="Times New Roman" pitchFamily="18" charset="0"/>
              </a:rPr>
              <a:t>           </a:t>
            </a:r>
            <a:r>
              <a:rPr lang="vi-VN" altLang="en-US" dirty="0">
                <a:solidFill>
                  <a:srgbClr val="FF3300"/>
                </a:solidFill>
                <a:latin typeface="Times New Roman" pitchFamily="18" charset="0"/>
                <a:cs typeface="Times New Roman" pitchFamily="18" charset="0"/>
              </a:rPr>
              <a:t>a</a:t>
            </a:r>
            <a:r>
              <a:rPr lang="en-US" altLang="en-US" dirty="0">
                <a:solidFill>
                  <a:srgbClr val="FF3300"/>
                </a:solidFill>
                <a:latin typeface="Times New Roman" pitchFamily="18" charset="0"/>
                <a:cs typeface="Times New Roman" pitchFamily="18" charset="0"/>
              </a:rPr>
              <a:t> </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cạnh</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hình</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lập</a:t>
            </a:r>
            <a:r>
              <a:rPr lang="vi-VN" altLang="en-US" dirty="0">
                <a:solidFill>
                  <a:srgbClr val="FF3300"/>
                </a:solidFill>
                <a:latin typeface="Times New Roman" pitchFamily="18" charset="0"/>
                <a:cs typeface="Times New Roman" pitchFamily="18" charset="0"/>
              </a:rPr>
              <a:t> phương</a:t>
            </a:r>
            <a:r>
              <a:rPr lang="en-US" altLang="en-US" dirty="0">
                <a:solidFill>
                  <a:srgbClr val="FF3300"/>
                </a:solidFill>
                <a:latin typeface="Times New Roman" pitchFamily="18" charset="0"/>
                <a:cs typeface="Times New Roman" pitchFamily="18" charset="0"/>
              </a:rPr>
              <a:t>.</a:t>
            </a:r>
            <a:endParaRPr lang="vi-VN" altLang="en-US" dirty="0">
              <a:solidFill>
                <a:srgbClr val="FF3300"/>
              </a:solidFill>
              <a:latin typeface="Times New Roman" pitchFamily="18" charset="0"/>
              <a:cs typeface="Times New Roman" pitchFamily="18" charset="0"/>
            </a:endParaRPr>
          </a:p>
          <a:p>
            <a:pPr eaLnBrk="1" fontAlgn="auto" hangingPunct="1">
              <a:spcBef>
                <a:spcPct val="0"/>
              </a:spcBef>
              <a:spcAft>
                <a:spcPts val="0"/>
              </a:spcAft>
              <a:buFontTx/>
              <a:buNone/>
              <a:defRPr/>
            </a:pPr>
            <a:endParaRPr lang="en-GB" altLang="en-US" dirty="0">
              <a:solidFill>
                <a:srgbClr val="FF3300"/>
              </a:solidFill>
              <a:latin typeface="Times New Roman" pitchFamily="18" charset="0"/>
              <a:cs typeface="Times New Roman" pitchFamily="18" charset="0"/>
            </a:endParaRPr>
          </a:p>
          <a:p>
            <a:pPr eaLnBrk="1" fontAlgn="auto" hangingPunct="1">
              <a:spcBef>
                <a:spcPct val="0"/>
              </a:spcBef>
              <a:spcAft>
                <a:spcPts val="0"/>
              </a:spcAft>
              <a:buFontTx/>
              <a:buNone/>
              <a:defRPr/>
            </a:pPr>
            <a:endParaRPr lang="en-GB" altLang="en-US" dirty="0">
              <a:solidFill>
                <a:srgbClr val="FF3300"/>
              </a:solidFill>
              <a:latin typeface="Times New Roman" pitchFamily="18" charset="0"/>
              <a:cs typeface="Times New Roman" pitchFamily="18" charset="0"/>
            </a:endParaRPr>
          </a:p>
        </p:txBody>
      </p:sp>
      <p:pic>
        <p:nvPicPr>
          <p:cNvPr id="10" name="Picture 3" descr="C:\Program Files (x86)\Microsoft Office\MEDIA\CAGCAT10\j0234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434138" y="4186238"/>
            <a:ext cx="26320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29"/>
          <p:cNvSpPr>
            <a:spLocks noChangeArrowheads="1"/>
          </p:cNvSpPr>
          <p:nvPr/>
        </p:nvSpPr>
        <p:spPr bwMode="auto">
          <a:xfrm>
            <a:off x="7053263" y="4908550"/>
            <a:ext cx="1230312" cy="119221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a:solidFill>
                  <a:srgbClr val="FF3300"/>
                </a:solidFill>
                <a:latin typeface="Times New Roman" pitchFamily="18" charset="0"/>
                <a:cs typeface="Times New Roman" pitchFamily="18" charset="0"/>
              </a:rPr>
              <a:t>5</a:t>
            </a:r>
          </a:p>
        </p:txBody>
      </p:sp>
      <p:sp>
        <p:nvSpPr>
          <p:cNvPr id="16" name="Oval 30"/>
          <p:cNvSpPr>
            <a:spLocks noChangeArrowheads="1"/>
          </p:cNvSpPr>
          <p:nvPr/>
        </p:nvSpPr>
        <p:spPr bwMode="auto">
          <a:xfrm>
            <a:off x="7053263" y="4908550"/>
            <a:ext cx="1230312" cy="119221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a:solidFill>
                  <a:srgbClr val="FF3300"/>
                </a:solidFill>
                <a:latin typeface="Times New Roman" pitchFamily="18" charset="0"/>
                <a:cs typeface="Times New Roman" pitchFamily="18" charset="0"/>
              </a:rPr>
              <a:t>4</a:t>
            </a:r>
          </a:p>
        </p:txBody>
      </p:sp>
      <p:sp>
        <p:nvSpPr>
          <p:cNvPr id="17" name="Oval 31"/>
          <p:cNvSpPr>
            <a:spLocks noChangeArrowheads="1"/>
          </p:cNvSpPr>
          <p:nvPr/>
        </p:nvSpPr>
        <p:spPr bwMode="auto">
          <a:xfrm>
            <a:off x="7053263" y="4908550"/>
            <a:ext cx="1230312" cy="119221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eaLnBrk="1" hangingPunct="1"/>
            <a:r>
              <a:rPr lang="en-US" altLang="en-US" sz="2800" b="1">
                <a:solidFill>
                  <a:srgbClr val="FF3300"/>
                </a:solidFill>
                <a:latin typeface="Times New Roman" pitchFamily="18" charset="0"/>
                <a:cs typeface="Times New Roman" pitchFamily="18" charset="0"/>
              </a:rPr>
              <a:t>3</a:t>
            </a:r>
          </a:p>
        </p:txBody>
      </p:sp>
      <p:sp>
        <p:nvSpPr>
          <p:cNvPr id="18" name="Oval 32"/>
          <p:cNvSpPr>
            <a:spLocks noChangeArrowheads="1"/>
          </p:cNvSpPr>
          <p:nvPr/>
        </p:nvSpPr>
        <p:spPr bwMode="auto">
          <a:xfrm>
            <a:off x="7053263" y="4908550"/>
            <a:ext cx="1230312" cy="119221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a:solidFill>
                  <a:srgbClr val="FF3300"/>
                </a:solidFill>
                <a:latin typeface="Times New Roman" pitchFamily="18" charset="0"/>
                <a:cs typeface="Times New Roman" pitchFamily="18" charset="0"/>
              </a:rPr>
              <a:t>2</a:t>
            </a:r>
          </a:p>
        </p:txBody>
      </p:sp>
      <p:sp>
        <p:nvSpPr>
          <p:cNvPr id="19" name="Oval 33"/>
          <p:cNvSpPr>
            <a:spLocks noChangeArrowheads="1"/>
          </p:cNvSpPr>
          <p:nvPr/>
        </p:nvSpPr>
        <p:spPr bwMode="auto">
          <a:xfrm>
            <a:off x="7053263" y="4932363"/>
            <a:ext cx="1230312" cy="1192212"/>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a:solidFill>
                  <a:srgbClr val="FF3300"/>
                </a:solidFill>
                <a:latin typeface="Times New Roman" pitchFamily="18" charset="0"/>
                <a:cs typeface="Times New Roman" pitchFamily="18" charset="0"/>
              </a:rPr>
              <a:t>1</a:t>
            </a:r>
          </a:p>
        </p:txBody>
      </p:sp>
      <p:sp>
        <p:nvSpPr>
          <p:cNvPr id="20" name="Oval 34"/>
          <p:cNvSpPr>
            <a:spLocks noChangeArrowheads="1"/>
          </p:cNvSpPr>
          <p:nvPr/>
        </p:nvSpPr>
        <p:spPr bwMode="auto">
          <a:xfrm>
            <a:off x="7035800" y="4908550"/>
            <a:ext cx="1230313" cy="119221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dirty="0">
                <a:solidFill>
                  <a:srgbClr val="FF3300"/>
                </a:solidFill>
                <a:latin typeface="Times New Roman" pitchFamily="18" charset="0"/>
                <a:cs typeface="Times New Roman" pitchFamily="18" charset="0"/>
              </a:rPr>
              <a:t>0</a:t>
            </a:r>
          </a:p>
        </p:txBody>
      </p:sp>
    </p:spTree>
  </p:cSld>
  <p:clrMapOvr>
    <a:masterClrMapping/>
  </p:clrMapOvr>
  <p:transition spd="slow">
    <p:pull dir="r"/>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1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Bottom)">
                                      <p:cBhvr>
                                        <p:cTn id="28" dur="500"/>
                                        <p:tgtEl>
                                          <p:spTgt spid="1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Bottom)">
                                      <p:cBhvr>
                                        <p:cTn id="31" dur="500"/>
                                        <p:tgtEl>
                                          <p:spTgt spid="1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lide(fromBottom)">
                                      <p:cBhvr>
                                        <p:cTn id="34" dur="500"/>
                                        <p:tgtEl>
                                          <p:spTgt spid="19"/>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lide(fromBottom)">
                                      <p:cBhvr>
                                        <p:cTn id="37" dur="500"/>
                                        <p:tgtEl>
                                          <p:spTgt spid="20"/>
                                        </p:tgtEl>
                                      </p:cBhvr>
                                    </p:animEffect>
                                  </p:childTnLst>
                                </p:cTn>
                              </p:par>
                            </p:childTnLst>
                          </p:cTn>
                        </p:par>
                        <p:par>
                          <p:cTn id="38" fill="hold" nodeType="afterGroup">
                            <p:stCondLst>
                              <p:cond delay="1000"/>
                            </p:stCondLst>
                            <p:childTnLst>
                              <p:par>
                                <p:cTn id="39" presetID="1" presetClass="exit" presetSubtype="0" fill="hold" grpId="1" nodeType="afterEffect">
                                  <p:stCondLst>
                                    <p:cond delay="1500"/>
                                  </p:stCondLst>
                                  <p:childTnLst>
                                    <p:set>
                                      <p:cBhvr>
                                        <p:cTn id="40"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childTnLst>
                          </p:cTn>
                        </p:par>
                        <p:par>
                          <p:cTn id="41" fill="hold" nodeType="afterGroup">
                            <p:stCondLst>
                              <p:cond delay="2500"/>
                            </p:stCondLst>
                            <p:childTnLst>
                              <p:par>
                                <p:cTn id="42" presetID="1" presetClass="exit" presetSubtype="0" fill="hold" grpId="1" nodeType="afterEffect">
                                  <p:stCondLst>
                                    <p:cond delay="1500"/>
                                  </p:stCondLst>
                                  <p:childTnLst>
                                    <p:set>
                                      <p:cBhvr>
                                        <p:cTn id="43"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childTnLst>
                          </p:cTn>
                        </p:par>
                        <p:par>
                          <p:cTn id="44" fill="hold" nodeType="afterGroup">
                            <p:stCondLst>
                              <p:cond delay="4000"/>
                            </p:stCondLst>
                            <p:childTnLst>
                              <p:par>
                                <p:cTn id="45" presetID="1" presetClass="exit" presetSubtype="0" fill="hold" grpId="1" nodeType="afterEffect">
                                  <p:stCondLst>
                                    <p:cond delay="1500"/>
                                  </p:stCondLst>
                                  <p:childTnLst>
                                    <p:set>
                                      <p:cBhvr>
                                        <p:cTn id="46"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childTnLst>
                          </p:cTn>
                        </p:par>
                        <p:par>
                          <p:cTn id="47" fill="hold" nodeType="afterGroup">
                            <p:stCondLst>
                              <p:cond delay="5500"/>
                            </p:stCondLst>
                            <p:childTnLst>
                              <p:par>
                                <p:cTn id="48" presetID="1" presetClass="exit" presetSubtype="0" fill="hold" grpId="1" nodeType="afterEffect">
                                  <p:stCondLst>
                                    <p:cond delay="1500"/>
                                  </p:stCondLst>
                                  <p:childTnLst>
                                    <p:set>
                                      <p:cBhvr>
                                        <p:cTn id="49"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0" fill="hold" nodeType="afterGroup">
                            <p:stCondLst>
                              <p:cond delay="7000"/>
                            </p:stCondLst>
                            <p:childTnLst>
                              <p:par>
                                <p:cTn id="51" presetID="1" presetClass="exit" presetSubtype="0" fill="hold" grpId="1" nodeType="afterEffect">
                                  <p:stCondLst>
                                    <p:cond delay="1500"/>
                                  </p:stCondLst>
                                  <p:childTnLst>
                                    <p:set>
                                      <p:cBhvr>
                                        <p:cTn id="52"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childTnLst>
                          </p:cTn>
                        </p:par>
                        <p:par>
                          <p:cTn id="53" fill="hold" nodeType="afterGroup">
                            <p:stCondLst>
                              <p:cond delay="8500"/>
                            </p:stCondLst>
                            <p:childTnLst>
                              <p:par>
                                <p:cTn id="54" presetID="1" presetClass="exit" presetSubtype="0" fill="hold" grpId="1" nodeType="afterEffect">
                                  <p:stCondLst>
                                    <p:cond delay="1500"/>
                                  </p:stCondLst>
                                  <p:childTnLst>
                                    <p:set>
                                      <p:cBhvr>
                                        <p:cTn id="55"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 calcmode="lin" valueType="num">
                                      <p:cBhvr additive="base">
                                        <p:cTn id="6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8">
                                            <p:txEl>
                                              <p:pRg st="1" end="1"/>
                                            </p:txEl>
                                          </p:spTgt>
                                        </p:tgtEl>
                                        <p:attrNameLst>
                                          <p:attrName>style.visibility</p:attrName>
                                        </p:attrNameLst>
                                      </p:cBhvr>
                                      <p:to>
                                        <p:strVal val="visible"/>
                                      </p:to>
                                    </p:set>
                                    <p:anim calcmode="lin" valueType="num">
                                      <p:cBhvr additive="base">
                                        <p:cTn id="66"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 calcmode="lin" valueType="num">
                                      <p:cBhvr additive="base">
                                        <p:cTn id="72"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anim calcmode="lin" valueType="num">
                                      <p:cBhvr additive="base">
                                        <p:cTn id="78"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8">
                                            <p:txEl>
                                              <p:pRg st="4" end="4"/>
                                            </p:txEl>
                                          </p:spTgt>
                                        </p:tgtEl>
                                        <p:attrNameLst>
                                          <p:attrName>style.visibility</p:attrName>
                                        </p:attrNameLst>
                                      </p:cBhvr>
                                      <p:to>
                                        <p:strVal val="visible"/>
                                      </p:to>
                                    </p:set>
                                    <p:anim calcmode="lin" valueType="num">
                                      <p:cBhvr additive="base">
                                        <p:cTn id="84"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8">
                                            <p:txEl>
                                              <p:pRg st="5" end="5"/>
                                            </p:txEl>
                                          </p:spTgt>
                                        </p:tgtEl>
                                        <p:attrNameLst>
                                          <p:attrName>style.visibility</p:attrName>
                                        </p:attrNameLst>
                                      </p:cBhvr>
                                      <p:to>
                                        <p:strVal val="visible"/>
                                      </p:to>
                                    </p:set>
                                    <p:anim calcmode="lin" valueType="num">
                                      <p:cBhvr additive="base">
                                        <p:cTn id="90"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8">
                                            <p:txEl>
                                              <p:pRg st="6" end="6"/>
                                            </p:txEl>
                                          </p:spTgt>
                                        </p:tgtEl>
                                        <p:attrNameLst>
                                          <p:attrName>style.visibility</p:attrName>
                                        </p:attrNameLst>
                                      </p:cBhvr>
                                      <p:to>
                                        <p:strVal val="visible"/>
                                      </p:to>
                                    </p:set>
                                    <p:anim calcmode="lin" valueType="num">
                                      <p:cBhvr additive="base">
                                        <p:cTn id="96"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812925"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14831" y="116632"/>
            <a:ext cx="2832827" cy="769441"/>
          </a:xfrm>
          <a:prstGeom prst="rect">
            <a:avLst/>
          </a:prstGeom>
          <a:noFill/>
        </p:spPr>
        <p:txBody>
          <a:bodyPr wrap="none">
            <a:spAutoFit/>
          </a:bodyPr>
          <a:lstStyle/>
          <a:p>
            <a:pPr algn="ctr" eaLnBrk="1" hangingPunct="1">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CỦNG CỐ</a:t>
            </a:r>
          </a:p>
        </p:txBody>
      </p:sp>
      <p:sp>
        <p:nvSpPr>
          <p:cNvPr id="6" name="Rectangle 5"/>
          <p:cNvSpPr/>
          <p:nvPr/>
        </p:nvSpPr>
        <p:spPr>
          <a:xfrm>
            <a:off x="1619250" y="1125538"/>
            <a:ext cx="7273925"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b="1">
                <a:solidFill>
                  <a:srgbClr val="0070C0"/>
                </a:solidFill>
                <a:latin typeface="Times New Roman" pitchFamily="18" charset="0"/>
                <a:cs typeface="Times New Roman" pitchFamily="18" charset="0"/>
              </a:rPr>
              <a:t>1 năm 5 tháng </a:t>
            </a:r>
            <a:r>
              <a:rPr lang="en-GB" sz="4400" b="1" dirty="0">
                <a:solidFill>
                  <a:srgbClr val="0070C0"/>
                </a:solidFill>
                <a:latin typeface="Times New Roman" pitchFamily="18" charset="0"/>
                <a:cs typeface="Times New Roman" pitchFamily="18" charset="0"/>
              </a:rPr>
              <a:t>= </a:t>
            </a:r>
            <a:r>
              <a:rPr lang="en-GB" sz="4400" b="1">
                <a:solidFill>
                  <a:srgbClr val="0070C0"/>
                </a:solidFill>
                <a:latin typeface="Times New Roman" pitchFamily="18" charset="0"/>
                <a:cs typeface="Times New Roman" pitchFamily="18" charset="0"/>
              </a:rPr>
              <a:t>… tháng</a:t>
            </a:r>
            <a:endParaRPr lang="en-GB" sz="4400" b="1" dirty="0">
              <a:solidFill>
                <a:srgbClr val="0070C0"/>
              </a:solidFill>
              <a:latin typeface="Times New Roman" pitchFamily="18" charset="0"/>
              <a:cs typeface="Times New Roman" pitchFamily="18" charset="0"/>
            </a:endParaRPr>
          </a:p>
        </p:txBody>
      </p:sp>
      <p:pic>
        <p:nvPicPr>
          <p:cNvPr id="7"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205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p:cNvSpPr/>
          <p:nvPr/>
        </p:nvSpPr>
        <p:spPr>
          <a:xfrm>
            <a:off x="1990725" y="2178050"/>
            <a:ext cx="5976938"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a:latin typeface="Times New Roman" pitchFamily="18" charset="0"/>
                <a:cs typeface="Times New Roman" pitchFamily="18" charset="0"/>
              </a:rPr>
              <a:t>   a. 15</a:t>
            </a:r>
            <a:endParaRPr lang="en-GB" sz="4400" dirty="0">
              <a:latin typeface="Times New Roman" pitchFamily="18" charset="0"/>
              <a:cs typeface="Times New Roman" pitchFamily="18" charset="0"/>
            </a:endParaRPr>
          </a:p>
        </p:txBody>
      </p:sp>
      <p:pic>
        <p:nvPicPr>
          <p:cNvPr id="9"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3221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a:off x="1990725" y="3473450"/>
            <a:ext cx="6397625" cy="1468438"/>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a:latin typeface="Times New Roman" pitchFamily="18" charset="0"/>
                <a:cs typeface="Times New Roman" pitchFamily="18" charset="0"/>
              </a:rPr>
              <a:t>   b. 16</a:t>
            </a:r>
            <a:endParaRPr lang="en-GB" sz="4400" dirty="0">
              <a:latin typeface="Times New Roman" pitchFamily="18" charset="0"/>
              <a:cs typeface="Times New Roman" pitchFamily="18" charset="0"/>
            </a:endParaRPr>
          </a:p>
        </p:txBody>
      </p:sp>
      <p:pic>
        <p:nvPicPr>
          <p:cNvPr id="11"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4165600"/>
            <a:ext cx="392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1"/>
          <p:cNvSpPr/>
          <p:nvPr/>
        </p:nvSpPr>
        <p:spPr>
          <a:xfrm>
            <a:off x="1990725" y="4918075"/>
            <a:ext cx="6902450"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a:latin typeface="Times New Roman" pitchFamily="18" charset="0"/>
                <a:cs typeface="Times New Roman" pitchFamily="18" charset="0"/>
              </a:rPr>
              <a:t>   c. 17</a:t>
            </a:r>
            <a:endParaRPr lang="en-GB" sz="4400" dirty="0">
              <a:latin typeface="Times New Roman" pitchFamily="18" charset="0"/>
              <a:cs typeface="Times New Roman" pitchFamily="18" charset="0"/>
            </a:endParaRPr>
          </a:p>
        </p:txBody>
      </p:sp>
      <p:sp>
        <p:nvSpPr>
          <p:cNvPr id="13" name="Striped Right Arrow 12"/>
          <p:cNvSpPr/>
          <p:nvPr/>
        </p:nvSpPr>
        <p:spPr>
          <a:xfrm>
            <a:off x="1990725" y="4918075"/>
            <a:ext cx="6902450" cy="1466850"/>
          </a:xfrm>
          <a:prstGeom prst="stripedRightArrow">
            <a:avLst>
              <a:gd name="adj1" fmla="val 55582"/>
              <a:gd name="adj2" fmla="val 50000"/>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a:latin typeface="Times New Roman" pitchFamily="18" charset="0"/>
                <a:cs typeface="Times New Roman" pitchFamily="18" charset="0"/>
              </a:rPr>
              <a:t>   c. 17</a:t>
            </a:r>
            <a:endParaRPr lang="en-GB" sz="4400"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nodeType="afterGroup">
                            <p:stCondLst>
                              <p:cond delay="2500"/>
                            </p:stCondLst>
                            <p:childTnLst>
                              <p:par>
                                <p:cTn id="24" presetID="1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down)">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nodeType="afterGroup">
                            <p:stCondLst>
                              <p:cond delay="4000"/>
                            </p:stCondLst>
                            <p:childTnLst>
                              <p:par>
                                <p:cTn id="37" presetID="1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left)">
                                      <p:cBhvr>
                                        <p:cTn id="44" dur="500"/>
                                        <p:tgtEl>
                                          <p:spTgt spid="12">
                                            <p:bg/>
                                          </p:spTgt>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animBg="1"/>
      <p:bldP spid="10" grpId="0" build="p" animBg="1"/>
      <p:bldP spid="12" grpId="0" build="p"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812925"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94606" y="116632"/>
            <a:ext cx="3073277" cy="830997"/>
          </a:xfrm>
          <a:prstGeom prst="rect">
            <a:avLst/>
          </a:prstGeom>
          <a:noFill/>
        </p:spPr>
        <p:txBody>
          <a:bodyPr wrap="none">
            <a:spAutoFit/>
          </a:bodyPr>
          <a:lstStyle/>
          <a:p>
            <a:pPr algn="ctr" eaLnBrk="1" hangingPunct="1">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CỦNG CỐ</a:t>
            </a:r>
          </a:p>
        </p:txBody>
      </p:sp>
      <p:sp>
        <p:nvSpPr>
          <p:cNvPr id="6" name="Rectangle 5"/>
          <p:cNvSpPr/>
          <p:nvPr/>
        </p:nvSpPr>
        <p:spPr>
          <a:xfrm>
            <a:off x="1619250" y="1125538"/>
            <a:ext cx="7273925"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800" b="1">
                <a:solidFill>
                  <a:srgbClr val="0070C0"/>
                </a:solidFill>
                <a:latin typeface="Times New Roman" pitchFamily="18" charset="0"/>
                <a:cs typeface="Times New Roman" pitchFamily="18" charset="0"/>
              </a:rPr>
              <a:t>10 giờ 5 phút </a:t>
            </a:r>
            <a:r>
              <a:rPr lang="en-GB" sz="4800" b="1" dirty="0">
                <a:solidFill>
                  <a:srgbClr val="0070C0"/>
                </a:solidFill>
                <a:latin typeface="Times New Roman" pitchFamily="18" charset="0"/>
                <a:cs typeface="Times New Roman" pitchFamily="18" charset="0"/>
              </a:rPr>
              <a:t>= … </a:t>
            </a:r>
            <a:r>
              <a:rPr lang="en-GB" sz="4800" b="1" dirty="0" err="1">
                <a:solidFill>
                  <a:srgbClr val="0070C0"/>
                </a:solidFill>
                <a:latin typeface="Times New Roman" pitchFamily="18" charset="0"/>
                <a:cs typeface="Times New Roman" pitchFamily="18" charset="0"/>
              </a:rPr>
              <a:t>phút</a:t>
            </a:r>
            <a:endParaRPr lang="en-GB" sz="4800" b="1" dirty="0">
              <a:solidFill>
                <a:srgbClr val="0070C0"/>
              </a:solidFill>
              <a:latin typeface="Times New Roman" pitchFamily="18" charset="0"/>
              <a:cs typeface="Times New Roman" pitchFamily="18" charset="0"/>
            </a:endParaRPr>
          </a:p>
        </p:txBody>
      </p:sp>
      <p:pic>
        <p:nvPicPr>
          <p:cNvPr id="7"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205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p:cNvSpPr/>
          <p:nvPr/>
        </p:nvSpPr>
        <p:spPr>
          <a:xfrm>
            <a:off x="1990725" y="2178050"/>
            <a:ext cx="5976938"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a:latin typeface="Times New Roman" pitchFamily="18" charset="0"/>
                <a:cs typeface="Times New Roman" pitchFamily="18" charset="0"/>
              </a:rPr>
              <a:t>   a. 603</a:t>
            </a:r>
            <a:endParaRPr lang="en-GB" sz="4800" dirty="0">
              <a:latin typeface="Times New Roman" pitchFamily="18" charset="0"/>
              <a:cs typeface="Times New Roman" pitchFamily="18" charset="0"/>
            </a:endParaRPr>
          </a:p>
        </p:txBody>
      </p:sp>
      <p:pic>
        <p:nvPicPr>
          <p:cNvPr id="9"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3221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a:off x="1990725" y="3473450"/>
            <a:ext cx="6397625" cy="1468438"/>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a:latin typeface="Times New Roman" pitchFamily="18" charset="0"/>
                <a:cs typeface="Times New Roman" pitchFamily="18" charset="0"/>
              </a:rPr>
              <a:t>   b. 604</a:t>
            </a:r>
            <a:endParaRPr lang="en-GB" sz="4800" dirty="0">
              <a:latin typeface="Times New Roman" pitchFamily="18" charset="0"/>
              <a:cs typeface="Times New Roman" pitchFamily="18" charset="0"/>
            </a:endParaRPr>
          </a:p>
        </p:txBody>
      </p:sp>
      <p:pic>
        <p:nvPicPr>
          <p:cNvPr id="11"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4165600"/>
            <a:ext cx="392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1"/>
          <p:cNvSpPr/>
          <p:nvPr/>
        </p:nvSpPr>
        <p:spPr>
          <a:xfrm>
            <a:off x="1990725" y="4729163"/>
            <a:ext cx="6902450"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a:latin typeface="Times New Roman" pitchFamily="18" charset="0"/>
                <a:cs typeface="Times New Roman" pitchFamily="18" charset="0"/>
              </a:rPr>
              <a:t>   c. 605</a:t>
            </a:r>
            <a:endParaRPr lang="en-GB" sz="4800" dirty="0">
              <a:latin typeface="Times New Roman" pitchFamily="18" charset="0"/>
              <a:cs typeface="Times New Roman" pitchFamily="18" charset="0"/>
            </a:endParaRPr>
          </a:p>
        </p:txBody>
      </p:sp>
      <p:sp>
        <p:nvSpPr>
          <p:cNvPr id="13" name="Striped Right Arrow 12"/>
          <p:cNvSpPr/>
          <p:nvPr/>
        </p:nvSpPr>
        <p:spPr>
          <a:xfrm>
            <a:off x="1990725" y="4764088"/>
            <a:ext cx="6902450" cy="1466850"/>
          </a:xfrm>
          <a:prstGeom prst="stripedRightArrow">
            <a:avLst>
              <a:gd name="adj1" fmla="val 55582"/>
              <a:gd name="adj2" fmla="val 50000"/>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a:latin typeface="Times New Roman" pitchFamily="18" charset="0"/>
                <a:cs typeface="Times New Roman" pitchFamily="18" charset="0"/>
              </a:rPr>
              <a:t>   c. 605</a:t>
            </a:r>
            <a:endParaRPr lang="en-GB" sz="4800"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nodeType="afterGroup">
                            <p:stCondLst>
                              <p:cond delay="2500"/>
                            </p:stCondLst>
                            <p:childTnLst>
                              <p:par>
                                <p:cTn id="24" presetID="1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down)">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nodeType="afterGroup">
                            <p:stCondLst>
                              <p:cond delay="4000"/>
                            </p:stCondLst>
                            <p:childTnLst>
                              <p:par>
                                <p:cTn id="37" presetID="1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left)">
                                      <p:cBhvr>
                                        <p:cTn id="44" dur="500"/>
                                        <p:tgtEl>
                                          <p:spTgt spid="12">
                                            <p:bg/>
                                          </p:spTgt>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animBg="1"/>
      <p:bldP spid="10" grpId="0" build="p" animBg="1"/>
      <p:bldP spid="12" grpId="0" build="p"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0940" y="1714488"/>
            <a:ext cx="6408712" cy="230832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Ôn</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cũ</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chuẩn</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bị</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mới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a:p>
            <a:pPr eaLnBrk="1" hangingPunct="1">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Cộng</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số</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đo</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thời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gian</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p:txBody>
      </p:sp>
      <p:pic>
        <p:nvPicPr>
          <p:cNvPr id="48131" name="Picture 2" desc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325" y="1214438"/>
            <a:ext cx="18129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p>
        </p:txBody>
      </p:sp>
      <p:pic>
        <p:nvPicPr>
          <p:cNvPr id="491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875" y="0"/>
            <a:ext cx="9144000" cy="6858000"/>
          </a:xfrm>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2225" y="323850"/>
            <a:ext cx="91979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US" altLang="en-US" sz="5400" b="1">
                <a:solidFill>
                  <a:srgbClr val="002060"/>
                </a:solidFill>
                <a:latin typeface="Times New Roman" pitchFamily="18" charset="0"/>
                <a:cs typeface="Times New Roman" pitchFamily="18" charset="0"/>
              </a:rPr>
              <a:t>Hãy kể tên những đơn vị đo thời gian mà em đã được học?</a:t>
            </a:r>
          </a:p>
        </p:txBody>
      </p:sp>
      <p:pic>
        <p:nvPicPr>
          <p:cNvPr id="8194" name="Picture 2" descr="Kết quả hình ảnh cho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2857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0" y="2205038"/>
            <a:ext cx="9144000" cy="2041525"/>
            <a:chOff x="0" y="1921193"/>
            <a:chExt cx="9144000" cy="2041207"/>
          </a:xfrm>
        </p:grpSpPr>
        <p:sp>
          <p:nvSpPr>
            <p:cNvPr id="19461" name="Content Placeholder 2"/>
            <p:cNvSpPr txBox="1">
              <a:spLocks/>
            </p:cNvSpPr>
            <p:nvPr/>
          </p:nvSpPr>
          <p:spPr bwMode="auto">
            <a:xfrm>
              <a:off x="11113" y="2048194"/>
              <a:ext cx="9132887" cy="191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20000"/>
                </a:spcBef>
                <a:buFont typeface="Arial" charset="0"/>
                <a:buNone/>
              </a:pPr>
              <a:r>
                <a:rPr lang="en-US" altLang="en-US" sz="5400">
                  <a:solidFill>
                    <a:srgbClr val="FF0000"/>
                  </a:solidFill>
                  <a:latin typeface="Times New Roman" pitchFamily="18" charset="0"/>
                  <a:cs typeface="Times New Roman" pitchFamily="18" charset="0"/>
                </a:rPr>
                <a:t>Thế kỉ, năm, tháng, tuần, ngày, giờ, phút, giây, …</a:t>
              </a:r>
              <a:endParaRPr lang="en-US" altLang="en-US" sz="4800">
                <a:latin typeface="Times New Roman" pitchFamily="18" charset="0"/>
                <a:cs typeface="Times New Roman" pitchFamily="18" charset="0"/>
              </a:endParaRPr>
            </a:p>
          </p:txBody>
        </p:sp>
        <p:sp>
          <p:nvSpPr>
            <p:cNvPr id="7" name="Rectangle 6"/>
            <p:cNvSpPr/>
            <p:nvPr/>
          </p:nvSpPr>
          <p:spPr>
            <a:xfrm>
              <a:off x="0" y="1921193"/>
              <a:ext cx="9144000" cy="20412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819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orizontal Scroll 9"/>
          <p:cNvSpPr/>
          <p:nvPr/>
        </p:nvSpPr>
        <p:spPr>
          <a:xfrm>
            <a:off x="611188" y="1196975"/>
            <a:ext cx="7705725" cy="454342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7200" b="1">
                <a:latin typeface="Times New Roman" pitchFamily="18" charset="0"/>
                <a:cs typeface="Times New Roman" pitchFamily="18" charset="0"/>
              </a:rPr>
              <a:t>BẢNG ĐƠN VỊ </a:t>
            </a:r>
          </a:p>
          <a:p>
            <a:pPr algn="ctr" eaLnBrk="1" hangingPunct="1">
              <a:defRPr/>
            </a:pPr>
            <a:r>
              <a:rPr lang="en-US" sz="7200" b="1">
                <a:latin typeface="Times New Roman" pitchFamily="18" charset="0"/>
                <a:cs typeface="Times New Roman" pitchFamily="18" charset="0"/>
              </a:rPr>
              <a:t>ĐO THỜI GIAN</a:t>
            </a:r>
          </a:p>
        </p:txBody>
      </p:sp>
      <p:sp>
        <p:nvSpPr>
          <p:cNvPr id="12" name="Up Ribbon 11"/>
          <p:cNvSpPr/>
          <p:nvPr/>
        </p:nvSpPr>
        <p:spPr>
          <a:xfrm>
            <a:off x="3059113" y="4560888"/>
            <a:ext cx="2808287" cy="576262"/>
          </a:xfrm>
          <a:prstGeom prst="ribbon2">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b="1">
                <a:latin typeface="Times New Roman" pitchFamily="18" charset="0"/>
                <a:cs typeface="Times New Roman" pitchFamily="18" charset="0"/>
              </a:rPr>
              <a:t>Trang 129</a:t>
            </a: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a:spLocks noChangeArrowheads="1"/>
          </p:cNvSpPr>
          <p:nvPr/>
        </p:nvSpPr>
        <p:spPr bwMode="auto">
          <a:xfrm>
            <a:off x="900113" y="180975"/>
            <a:ext cx="8243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b="1">
                <a:solidFill>
                  <a:srgbClr val="FF0000"/>
                </a:solidFill>
                <a:latin typeface="Times New Roman" pitchFamily="18" charset="0"/>
                <a:cs typeface="Times New Roman" pitchFamily="18" charset="0"/>
              </a:rPr>
              <a:t>Điền số thích hợp vào chỗ chấm: </a:t>
            </a:r>
          </a:p>
          <a:p>
            <a:pPr eaLnBrk="1" hangingPunct="1"/>
            <a:r>
              <a:rPr lang="en-US" altLang="en-US" b="1">
                <a:solidFill>
                  <a:srgbClr val="0000FF"/>
                </a:solidFill>
                <a:latin typeface="Times New Roman" pitchFamily="18" charset="0"/>
                <a:cs typeface="Times New Roman" pitchFamily="18" charset="0"/>
              </a:rPr>
              <a:t>        Bảng đơn vị đo thời gian </a:t>
            </a:r>
          </a:p>
        </p:txBody>
      </p:sp>
      <p:sp>
        <p:nvSpPr>
          <p:cNvPr id="9" name="TextBox 8"/>
          <p:cNvSpPr txBox="1">
            <a:spLocks noChangeArrowheads="1"/>
          </p:cNvSpPr>
          <p:nvPr/>
        </p:nvSpPr>
        <p:spPr bwMode="auto">
          <a:xfrm>
            <a:off x="3851275" y="154146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100</a:t>
            </a:r>
          </a:p>
        </p:txBody>
      </p:sp>
      <p:sp>
        <p:nvSpPr>
          <p:cNvPr id="10" name="TextBox 9"/>
          <p:cNvSpPr txBox="1">
            <a:spLocks noChangeArrowheads="1"/>
          </p:cNvSpPr>
          <p:nvPr/>
        </p:nvSpPr>
        <p:spPr bwMode="auto">
          <a:xfrm>
            <a:off x="3851275" y="21050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12</a:t>
            </a:r>
          </a:p>
        </p:txBody>
      </p:sp>
      <p:sp>
        <p:nvSpPr>
          <p:cNvPr id="11" name="TextBox 10"/>
          <p:cNvSpPr txBox="1">
            <a:spLocks noChangeArrowheads="1"/>
          </p:cNvSpPr>
          <p:nvPr/>
        </p:nvSpPr>
        <p:spPr bwMode="auto">
          <a:xfrm>
            <a:off x="3851275" y="262096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365</a:t>
            </a:r>
          </a:p>
        </p:txBody>
      </p:sp>
      <p:sp>
        <p:nvSpPr>
          <p:cNvPr id="12" name="TextBox 11"/>
          <p:cNvSpPr txBox="1">
            <a:spLocks noChangeArrowheads="1"/>
          </p:cNvSpPr>
          <p:nvPr/>
        </p:nvSpPr>
        <p:spPr bwMode="auto">
          <a:xfrm>
            <a:off x="5148263" y="315753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366</a:t>
            </a:r>
          </a:p>
        </p:txBody>
      </p:sp>
      <p:sp>
        <p:nvSpPr>
          <p:cNvPr id="13" name="TextBox 12"/>
          <p:cNvSpPr txBox="1">
            <a:spLocks noChangeArrowheads="1"/>
          </p:cNvSpPr>
          <p:nvPr/>
        </p:nvSpPr>
        <p:spPr bwMode="auto">
          <a:xfrm>
            <a:off x="2555875" y="371951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4</a:t>
            </a:r>
          </a:p>
        </p:txBody>
      </p:sp>
      <p:sp>
        <p:nvSpPr>
          <p:cNvPr id="15" name="TextBox 14"/>
          <p:cNvSpPr txBox="1">
            <a:spLocks noChangeArrowheads="1"/>
          </p:cNvSpPr>
          <p:nvPr/>
        </p:nvSpPr>
        <p:spPr bwMode="auto">
          <a:xfrm>
            <a:off x="4216400" y="42433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7</a:t>
            </a:r>
          </a:p>
        </p:txBody>
      </p:sp>
      <p:sp>
        <p:nvSpPr>
          <p:cNvPr id="19" name="TextBox 18"/>
          <p:cNvSpPr txBox="1">
            <a:spLocks noChangeArrowheads="1"/>
          </p:cNvSpPr>
          <p:nvPr/>
        </p:nvSpPr>
        <p:spPr bwMode="auto">
          <a:xfrm>
            <a:off x="4025900" y="4767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24</a:t>
            </a:r>
          </a:p>
        </p:txBody>
      </p:sp>
      <p:sp>
        <p:nvSpPr>
          <p:cNvPr id="20" name="TextBox 19"/>
          <p:cNvSpPr txBox="1">
            <a:spLocks noChangeArrowheads="1"/>
          </p:cNvSpPr>
          <p:nvPr/>
        </p:nvSpPr>
        <p:spPr bwMode="auto">
          <a:xfrm>
            <a:off x="3957638" y="53086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60</a:t>
            </a:r>
          </a:p>
        </p:txBody>
      </p:sp>
      <p:sp>
        <p:nvSpPr>
          <p:cNvPr id="21" name="TextBox 20"/>
          <p:cNvSpPr txBox="1">
            <a:spLocks noChangeArrowheads="1"/>
          </p:cNvSpPr>
          <p:nvPr/>
        </p:nvSpPr>
        <p:spPr bwMode="auto">
          <a:xfrm>
            <a:off x="4095750" y="594995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60</a:t>
            </a:r>
          </a:p>
        </p:txBody>
      </p:sp>
      <p:pic>
        <p:nvPicPr>
          <p:cNvPr id="20492" name="Picture 5" descr="monster_reading_a_book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725613" y="1509713"/>
            <a:ext cx="71231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600" b="1">
                <a:latin typeface="Times New Roman" pitchFamily="18" charset="0"/>
                <a:cs typeface="Times New Roman" pitchFamily="18" charset="0"/>
              </a:rPr>
              <a:t>1 thế kỉ =   .....</a:t>
            </a:r>
            <a:r>
              <a:rPr lang="en-US" altLang="en-US" sz="3600" b="1">
                <a:solidFill>
                  <a:schemeClr val="bg1"/>
                </a:solidFill>
                <a:latin typeface="Times New Roman" pitchFamily="18" charset="0"/>
                <a:cs typeface="Times New Roman" pitchFamily="18" charset="0"/>
              </a:rPr>
              <a:t> . </a:t>
            </a:r>
            <a:r>
              <a:rPr lang="en-US" altLang="en-US" sz="3600" b="1">
                <a:latin typeface="Times New Roman" pitchFamily="18" charset="0"/>
                <a:cs typeface="Times New Roman" pitchFamily="18" charset="0"/>
              </a:rPr>
              <a:t>năm.</a:t>
            </a:r>
            <a:br>
              <a:rPr lang="en-US" altLang="en-US" sz="3600" b="1">
                <a:latin typeface="Times New Roman" pitchFamily="18" charset="0"/>
                <a:cs typeface="Times New Roman" pitchFamily="18" charset="0"/>
              </a:rPr>
            </a:br>
            <a:r>
              <a:rPr lang="en-US" altLang="en-US" sz="3600" b="1">
                <a:latin typeface="Times New Roman" pitchFamily="18" charset="0"/>
                <a:cs typeface="Times New Roman" pitchFamily="18" charset="0"/>
              </a:rPr>
              <a:t>1 năm   =   .....</a:t>
            </a:r>
            <a:r>
              <a:rPr lang="en-US" altLang="en-US" sz="3600" b="1">
                <a:solidFill>
                  <a:schemeClr val="bg1"/>
                </a:solidFill>
                <a:latin typeface="Times New Roman" pitchFamily="18" charset="0"/>
                <a:cs typeface="Times New Roman" pitchFamily="18" charset="0"/>
              </a:rPr>
              <a:t>. .</a:t>
            </a:r>
            <a:r>
              <a:rPr lang="en-US" altLang="en-US" sz="3600" b="1">
                <a:latin typeface="Times New Roman" pitchFamily="18" charset="0"/>
                <a:cs typeface="Times New Roman" pitchFamily="18" charset="0"/>
              </a:rPr>
              <a:t>tháng.</a:t>
            </a:r>
          </a:p>
          <a:p>
            <a:pPr eaLnBrk="1" hangingPunct="1"/>
            <a:r>
              <a:rPr lang="en-US" altLang="en-US" sz="3600" b="1">
                <a:latin typeface="Times New Roman" pitchFamily="18" charset="0"/>
                <a:cs typeface="Times New Roman" pitchFamily="18" charset="0"/>
              </a:rPr>
              <a:t>1 năm   =  ......</a:t>
            </a:r>
            <a:r>
              <a:rPr lang="en-US" altLang="en-US" sz="3600" b="1">
                <a:solidFill>
                  <a:schemeClr val="bg1"/>
                </a:solidFill>
                <a:latin typeface="Times New Roman" pitchFamily="18" charset="0"/>
                <a:cs typeface="Times New Roman" pitchFamily="18" charset="0"/>
              </a:rPr>
              <a:t>..</a:t>
            </a:r>
            <a:r>
              <a:rPr lang="en-US" altLang="en-US" sz="3600" b="1">
                <a:latin typeface="Times New Roman" pitchFamily="18" charset="0"/>
                <a:cs typeface="Times New Roman" pitchFamily="18" charset="0"/>
              </a:rPr>
              <a:t>ngày.</a:t>
            </a:r>
          </a:p>
          <a:p>
            <a:pPr eaLnBrk="1" hangingPunct="1"/>
            <a:r>
              <a:rPr lang="en-US" altLang="en-US" sz="3600" b="1">
                <a:latin typeface="Times New Roman" pitchFamily="18" charset="0"/>
                <a:cs typeface="Times New Roman" pitchFamily="18" charset="0"/>
              </a:rPr>
              <a:t>1 năm nhuận  =   ......</a:t>
            </a:r>
            <a:r>
              <a:rPr lang="en-US" altLang="en-US" sz="3600" b="1">
                <a:solidFill>
                  <a:schemeClr val="bg1"/>
                </a:solidFill>
                <a:latin typeface="Times New Roman" pitchFamily="18" charset="0"/>
                <a:cs typeface="Times New Roman" pitchFamily="18" charset="0"/>
              </a:rPr>
              <a:t>. </a:t>
            </a:r>
            <a:r>
              <a:rPr lang="en-US" altLang="en-US" sz="3600" b="1">
                <a:latin typeface="Times New Roman" pitchFamily="18" charset="0"/>
                <a:cs typeface="Times New Roman" pitchFamily="18" charset="0"/>
              </a:rPr>
              <a:t>ngày.</a:t>
            </a:r>
          </a:p>
          <a:p>
            <a:pPr eaLnBrk="1" hangingPunct="1"/>
            <a:r>
              <a:rPr lang="en-US" altLang="en-US" sz="3600" b="1">
                <a:latin typeface="Times New Roman" pitchFamily="18" charset="0"/>
                <a:cs typeface="Times New Roman" pitchFamily="18" charset="0"/>
              </a:rPr>
              <a:t>Cứ .....</a:t>
            </a:r>
            <a:r>
              <a:rPr lang="en-US" altLang="en-US" sz="3600" b="1">
                <a:solidFill>
                  <a:schemeClr val="bg1"/>
                </a:solidFill>
                <a:latin typeface="Times New Roman" pitchFamily="18" charset="0"/>
                <a:cs typeface="Times New Roman" pitchFamily="18" charset="0"/>
              </a:rPr>
              <a:t> </a:t>
            </a:r>
            <a:r>
              <a:rPr lang="en-US" altLang="en-US" sz="3600" b="1">
                <a:latin typeface="Times New Roman" pitchFamily="18" charset="0"/>
                <a:cs typeface="Times New Roman" pitchFamily="18" charset="0"/>
              </a:rPr>
              <a:t>năm lại có 1 năm nhuận</a:t>
            </a:r>
          </a:p>
          <a:p>
            <a:pPr eaLnBrk="1" hangingPunct="1"/>
            <a:r>
              <a:rPr lang="en-US" altLang="en-US" sz="3600" b="1">
                <a:latin typeface="Times New Roman" pitchFamily="18" charset="0"/>
                <a:cs typeface="Times New Roman" pitchFamily="18" charset="0"/>
              </a:rPr>
              <a:t>1 tuần lễ =  .....  ngày.</a:t>
            </a:r>
          </a:p>
          <a:p>
            <a:pPr eaLnBrk="1" hangingPunct="1"/>
            <a:r>
              <a:rPr lang="en-US" altLang="en-US" sz="3600" b="1">
                <a:latin typeface="Times New Roman" pitchFamily="18" charset="0"/>
                <a:cs typeface="Times New Roman" pitchFamily="18" charset="0"/>
              </a:rPr>
              <a:t>1 ngày    =  .....</a:t>
            </a:r>
            <a:r>
              <a:rPr lang="en-US" altLang="en-US" sz="3600" b="1">
                <a:solidFill>
                  <a:schemeClr val="bg1"/>
                </a:solidFill>
                <a:latin typeface="Times New Roman" pitchFamily="18" charset="0"/>
                <a:cs typeface="Times New Roman" pitchFamily="18" charset="0"/>
              </a:rPr>
              <a:t>  .</a:t>
            </a:r>
            <a:r>
              <a:rPr lang="en-US" altLang="en-US" sz="3600" b="1">
                <a:latin typeface="Times New Roman" pitchFamily="18" charset="0"/>
                <a:cs typeface="Times New Roman" pitchFamily="18" charset="0"/>
              </a:rPr>
              <a:t>giờ.</a:t>
            </a:r>
          </a:p>
          <a:p>
            <a:pPr eaLnBrk="1" hangingPunct="1"/>
            <a:r>
              <a:rPr lang="en-US" altLang="en-US" sz="3600" b="1">
                <a:latin typeface="Times New Roman" pitchFamily="18" charset="0"/>
                <a:cs typeface="Times New Roman" pitchFamily="18" charset="0"/>
              </a:rPr>
              <a:t>1 giờ      =  ......  phút.</a:t>
            </a:r>
          </a:p>
          <a:p>
            <a:pPr eaLnBrk="1" hangingPunct="1"/>
            <a:r>
              <a:rPr lang="en-US" altLang="en-US" sz="3600" b="1">
                <a:latin typeface="Times New Roman" pitchFamily="18" charset="0"/>
                <a:cs typeface="Times New Roman" pitchFamily="18" charset="0"/>
              </a:rPr>
              <a:t>1 phút    =  ....... giây</a:t>
            </a:r>
          </a:p>
          <a:p>
            <a:pPr eaLnBrk="1" hangingPunct="1"/>
            <a:endParaRPr lang="en-US" altLang="en-US" sz="3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9" grpId="0"/>
      <p:bldP spid="10" grpId="0"/>
      <p:bldP spid="11" grpId="0"/>
      <p:bldP spid="12" grpId="0"/>
      <p:bldP spid="13" grpId="0"/>
      <p:bldP spid="15" grpId="0"/>
      <p:bldP spid="19" grpId="0"/>
      <p:bldP spid="20" grpId="0"/>
      <p:bldP spid="2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hlinkClick r:id="rId2" action="ppaction://hlinksldjump"/>
          </p:cNvPr>
          <p:cNvSpPr txBox="1">
            <a:spLocks noChangeArrowheads="1"/>
          </p:cNvSpPr>
          <p:nvPr/>
        </p:nvSpPr>
        <p:spPr bwMode="auto">
          <a:xfrm>
            <a:off x="673100" y="1588"/>
            <a:ext cx="8001000" cy="64611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eaLnBrk="1" hangingPunct="1">
              <a:spcAft>
                <a:spcPct val="25000"/>
              </a:spcAft>
              <a:defRPr/>
            </a:pPr>
            <a:r>
              <a:rPr lang="en-US" altLang="en-US" sz="24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Xếp</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tên</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tháng</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vào</a:t>
            </a:r>
            <a:r>
              <a:rPr lang="en-US" altLang="en-US" sz="3600" b="1" i="1" u="sng" dirty="0">
                <a:solidFill>
                  <a:srgbClr val="0000FF"/>
                </a:solidFill>
                <a:latin typeface="Times New Roman" pitchFamily="18" charset="0"/>
                <a:cs typeface="Times New Roman" pitchFamily="18" charset="0"/>
              </a:rPr>
              <a:t> ô </a:t>
            </a:r>
            <a:r>
              <a:rPr lang="en-US" altLang="en-US" sz="3600" b="1" i="1" u="sng" dirty="0" err="1">
                <a:solidFill>
                  <a:srgbClr val="0000FF"/>
                </a:solidFill>
                <a:latin typeface="Times New Roman" pitchFamily="18" charset="0"/>
                <a:cs typeface="Times New Roman" pitchFamily="18" charset="0"/>
              </a:rPr>
              <a:t>có</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số</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ngày</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phù</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hợp</a:t>
            </a:r>
            <a:r>
              <a:rPr lang="en-US" altLang="en-US" sz="3600" b="1" i="1" u="sng" dirty="0">
                <a:solidFill>
                  <a:srgbClr val="0000FF"/>
                </a:solidFill>
                <a:latin typeface="Times New Roman" pitchFamily="18" charset="0"/>
                <a:cs typeface="Times New Roman" pitchFamily="18" charset="0"/>
              </a:rPr>
              <a:t>:</a:t>
            </a:r>
          </a:p>
        </p:txBody>
      </p:sp>
      <p:graphicFrame>
        <p:nvGraphicFramePr>
          <p:cNvPr id="7" name="Group 3"/>
          <p:cNvGraphicFramePr>
            <a:graphicFrameLocks noGrp="1"/>
          </p:cNvGraphicFramePr>
          <p:nvPr/>
        </p:nvGraphicFramePr>
        <p:xfrm>
          <a:off x="381000" y="2514600"/>
          <a:ext cx="8305800" cy="4343400"/>
        </p:xfrm>
        <a:graphic>
          <a:graphicData uri="http://schemas.openxmlformats.org/drawingml/2006/table">
            <a:tbl>
              <a:tblPr/>
              <a:tblGrid>
                <a:gridCol w="4113213">
                  <a:extLst>
                    <a:ext uri="{9D8B030D-6E8A-4147-A177-3AD203B41FA5}"/>
                  </a:extLst>
                </a:gridCol>
                <a:gridCol w="4192587">
                  <a:extLst>
                    <a:ext uri="{9D8B030D-6E8A-4147-A177-3AD203B41FA5}"/>
                  </a:extLst>
                </a:gridCol>
              </a:tblGrid>
              <a:tr h="6223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none" strike="noStrike" cap="none" normalizeH="0" baseline="0">
                          <a:ln>
                            <a:noFill/>
                          </a:ln>
                          <a:solidFill>
                            <a:schemeClr val="tx1"/>
                          </a:solidFill>
                          <a:effectLst/>
                          <a:latin typeface="Arial" charset="0"/>
                        </a:rPr>
                        <a:t>Tháng có 30 ngày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accent1"/>
                        </a:gs>
                      </a:gsLst>
                      <a:path path="shape">
                        <a:fillToRect l="50000" t="50000" r="50000" b="50000"/>
                      </a:path>
                    </a:gra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none" strike="noStrike" cap="none" normalizeH="0" baseline="0">
                          <a:ln>
                            <a:noFill/>
                          </a:ln>
                          <a:solidFill>
                            <a:schemeClr val="tx1"/>
                          </a:solidFill>
                          <a:effectLst/>
                          <a:latin typeface="Arial" charset="0"/>
                        </a:rPr>
                        <a:t>Tháng có 31 ngày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accent1"/>
                        </a:gs>
                      </a:gsLst>
                      <a:path path="shape">
                        <a:fillToRect l="50000" t="50000" r="50000" b="50000"/>
                      </a:path>
                    </a:gradFill>
                  </a:tcPr>
                </a:tc>
                <a:extLst>
                  <a:ext uri="{0D108BD9-81ED-4DB2-BD59-A6C34878D82A}"/>
                </a:extLst>
              </a:tr>
              <a:tr h="25273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33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33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extLst>
                  <a:ext uri="{0D108BD9-81ED-4DB2-BD59-A6C34878D82A}"/>
                </a:extLst>
              </a:tr>
              <a:tr h="1193800">
                <a:tc gridSpan="2">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none" strike="noStrike" cap="none" normalizeH="0" baseline="0">
                          <a:ln>
                            <a:noFill/>
                          </a:ln>
                          <a:solidFill>
                            <a:schemeClr val="tx1"/>
                          </a:solidFill>
                          <a:effectLst/>
                          <a:latin typeface="Arial" charset="0"/>
                        </a:rPr>
                        <a:t>Tháng có 28 hoặc 29 ngày:</a:t>
                      </a:r>
                      <a:endParaRPr kumimoji="0" lang="vi-VN" altLang="en-US" sz="33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hMerge="1">
                  <a:txBody>
                    <a:bodyPr/>
                    <a:lstStyle/>
                    <a:p>
                      <a:endParaRPr lang="en-GB"/>
                    </a:p>
                  </a:txBody>
                  <a:tcPr/>
                </a:tc>
                <a:extLst>
                  <a:ext uri="{0D108BD9-81ED-4DB2-BD59-A6C34878D82A}"/>
                </a:extLst>
              </a:tr>
            </a:tbl>
          </a:graphicData>
        </a:graphic>
      </p:graphicFrame>
      <p:sp>
        <p:nvSpPr>
          <p:cNvPr id="8" name="Text Box 35"/>
          <p:cNvSpPr txBox="1">
            <a:spLocks noChangeArrowheads="1"/>
          </p:cNvSpPr>
          <p:nvPr/>
        </p:nvSpPr>
        <p:spPr bwMode="auto">
          <a:xfrm>
            <a:off x="762000" y="6858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a:t>
            </a:r>
          </a:p>
        </p:txBody>
      </p:sp>
      <p:sp>
        <p:nvSpPr>
          <p:cNvPr id="9" name="Text Box 36"/>
          <p:cNvSpPr txBox="1">
            <a:spLocks noChangeArrowheads="1"/>
          </p:cNvSpPr>
          <p:nvPr/>
        </p:nvSpPr>
        <p:spPr bwMode="auto">
          <a:xfrm>
            <a:off x="2514600" y="6858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2</a:t>
            </a:r>
          </a:p>
        </p:txBody>
      </p:sp>
      <p:sp>
        <p:nvSpPr>
          <p:cNvPr id="10" name="Text Box 37"/>
          <p:cNvSpPr txBox="1">
            <a:spLocks noChangeArrowheads="1"/>
          </p:cNvSpPr>
          <p:nvPr/>
        </p:nvSpPr>
        <p:spPr bwMode="auto">
          <a:xfrm>
            <a:off x="6019800" y="6858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4</a:t>
            </a:r>
          </a:p>
        </p:txBody>
      </p:sp>
      <p:sp>
        <p:nvSpPr>
          <p:cNvPr id="11" name="Text Box 38"/>
          <p:cNvSpPr txBox="1">
            <a:spLocks noChangeArrowheads="1"/>
          </p:cNvSpPr>
          <p:nvPr/>
        </p:nvSpPr>
        <p:spPr bwMode="auto">
          <a:xfrm>
            <a:off x="4267200" y="6858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3</a:t>
            </a:r>
          </a:p>
        </p:txBody>
      </p:sp>
      <p:sp>
        <p:nvSpPr>
          <p:cNvPr id="12" name="Text Box 39"/>
          <p:cNvSpPr txBox="1">
            <a:spLocks noChangeArrowheads="1"/>
          </p:cNvSpPr>
          <p:nvPr/>
        </p:nvSpPr>
        <p:spPr bwMode="auto">
          <a:xfrm>
            <a:off x="762000" y="12954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5</a:t>
            </a:r>
          </a:p>
        </p:txBody>
      </p:sp>
      <p:sp>
        <p:nvSpPr>
          <p:cNvPr id="13" name="Text Box 40"/>
          <p:cNvSpPr txBox="1">
            <a:spLocks noChangeArrowheads="1"/>
          </p:cNvSpPr>
          <p:nvPr/>
        </p:nvSpPr>
        <p:spPr bwMode="auto">
          <a:xfrm>
            <a:off x="2514600" y="12954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6</a:t>
            </a:r>
          </a:p>
        </p:txBody>
      </p:sp>
      <p:sp>
        <p:nvSpPr>
          <p:cNvPr id="14" name="Text Box 41"/>
          <p:cNvSpPr txBox="1">
            <a:spLocks noChangeArrowheads="1"/>
          </p:cNvSpPr>
          <p:nvPr/>
        </p:nvSpPr>
        <p:spPr bwMode="auto">
          <a:xfrm>
            <a:off x="6019800" y="12954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8</a:t>
            </a:r>
          </a:p>
        </p:txBody>
      </p:sp>
      <p:sp>
        <p:nvSpPr>
          <p:cNvPr id="15" name="Text Box 42"/>
          <p:cNvSpPr txBox="1">
            <a:spLocks noChangeArrowheads="1"/>
          </p:cNvSpPr>
          <p:nvPr/>
        </p:nvSpPr>
        <p:spPr bwMode="auto">
          <a:xfrm>
            <a:off x="4267200" y="12954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7</a:t>
            </a:r>
          </a:p>
        </p:txBody>
      </p:sp>
      <p:sp>
        <p:nvSpPr>
          <p:cNvPr id="16" name="Text Box 43"/>
          <p:cNvSpPr txBox="1">
            <a:spLocks noChangeArrowheads="1"/>
          </p:cNvSpPr>
          <p:nvPr/>
        </p:nvSpPr>
        <p:spPr bwMode="auto">
          <a:xfrm>
            <a:off x="762000" y="19050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9</a:t>
            </a:r>
          </a:p>
        </p:txBody>
      </p:sp>
      <p:sp>
        <p:nvSpPr>
          <p:cNvPr id="17" name="Text Box 44"/>
          <p:cNvSpPr txBox="1">
            <a:spLocks noChangeArrowheads="1"/>
          </p:cNvSpPr>
          <p:nvPr/>
        </p:nvSpPr>
        <p:spPr bwMode="auto">
          <a:xfrm>
            <a:off x="2514600" y="19050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10</a:t>
            </a:r>
          </a:p>
        </p:txBody>
      </p:sp>
      <p:sp>
        <p:nvSpPr>
          <p:cNvPr id="18" name="Text Box 45"/>
          <p:cNvSpPr txBox="1">
            <a:spLocks noChangeArrowheads="1"/>
          </p:cNvSpPr>
          <p:nvPr/>
        </p:nvSpPr>
        <p:spPr bwMode="auto">
          <a:xfrm>
            <a:off x="6019800" y="19050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12</a:t>
            </a:r>
          </a:p>
        </p:txBody>
      </p:sp>
      <p:sp>
        <p:nvSpPr>
          <p:cNvPr id="19" name="Text Box 46"/>
          <p:cNvSpPr txBox="1">
            <a:spLocks noChangeArrowheads="1"/>
          </p:cNvSpPr>
          <p:nvPr/>
        </p:nvSpPr>
        <p:spPr bwMode="auto">
          <a:xfrm>
            <a:off x="4267200" y="19050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0" nodeType="clickEffect">
                                  <p:stCondLst>
                                    <p:cond delay="0"/>
                                  </p:stCondLst>
                                  <p:childTnLst>
                                    <p:animMotion origin="layout" path="M -3.33333E-6 -4.04624E-7 L 0.42361 0.38705 " pathEditMode="relative" rAng="0" ptsTypes="AA">
                                      <p:cBhvr>
                                        <p:cTn id="16" dur="2000" fill="hold"/>
                                        <p:tgtEl>
                                          <p:spTgt spid="8"/>
                                        </p:tgtEl>
                                        <p:attrNameLst>
                                          <p:attrName>ppt_x</p:attrName>
                                          <p:attrName>ppt_y</p:attrName>
                                        </p:attrNameLst>
                                      </p:cBhvr>
                                      <p:rCtr x="21181" y="19353"/>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grpId="0" nodeType="clickEffect">
                                  <p:stCondLst>
                                    <p:cond delay="0"/>
                                  </p:stCondLst>
                                  <p:childTnLst>
                                    <p:animMotion origin="layout" path="M 5.55112E-17 -4.04624E-7 L 0.12969 0.79607 " pathEditMode="relative" rAng="0" ptsTypes="AA">
                                      <p:cBhvr>
                                        <p:cTn id="20" dur="2000" fill="hold"/>
                                        <p:tgtEl>
                                          <p:spTgt spid="9"/>
                                        </p:tgtEl>
                                        <p:attrNameLst>
                                          <p:attrName>ppt_x</p:attrName>
                                          <p:attrName>ppt_y</p:attrName>
                                        </p:attrNameLst>
                                      </p:cBhvr>
                                      <p:rCtr x="6476" y="39792"/>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path" presetSubtype="0" accel="50000" decel="50000" fill="hold" grpId="0" nodeType="clickEffect">
                                  <p:stCondLst>
                                    <p:cond delay="0"/>
                                  </p:stCondLst>
                                  <p:childTnLst>
                                    <p:animMotion origin="layout" path="M 3.33333E-6 -4.04624E-7 L 0.26076 0.38705 " pathEditMode="relative" rAng="0" ptsTypes="AA">
                                      <p:cBhvr>
                                        <p:cTn id="24" dur="2000" fill="hold"/>
                                        <p:tgtEl>
                                          <p:spTgt spid="11"/>
                                        </p:tgtEl>
                                        <p:attrNameLst>
                                          <p:attrName>ppt_x</p:attrName>
                                          <p:attrName>ppt_y</p:attrName>
                                        </p:attrNameLst>
                                      </p:cBhvr>
                                      <p:rCtr x="13038" y="19353"/>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0" nodeType="clickEffect">
                                  <p:stCondLst>
                                    <p:cond delay="0"/>
                                  </p:stCondLst>
                                  <p:childTnLst>
                                    <p:animMotion origin="layout" path="M -3.33333E-6 -4.04624E-7 L -0.60017 0.38705 " pathEditMode="relative" rAng="0" ptsTypes="AA">
                                      <p:cBhvr>
                                        <p:cTn id="28" dur="2000" fill="hold"/>
                                        <p:tgtEl>
                                          <p:spTgt spid="10"/>
                                        </p:tgtEl>
                                        <p:attrNameLst>
                                          <p:attrName>ppt_x</p:attrName>
                                          <p:attrName>ppt_y</p:attrName>
                                        </p:attrNameLst>
                                      </p:cBhvr>
                                      <p:rCtr x="-30017" y="19353"/>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path" presetSubtype="0" accel="50000" decel="50000" fill="hold" grpId="0" nodeType="clickEffect">
                                  <p:stCondLst>
                                    <p:cond delay="0"/>
                                  </p:stCondLst>
                                  <p:childTnLst>
                                    <p:animMotion origin="layout" path="M -3.33333E-6 3.46821E-6 L 0.42361 0.3926 " pathEditMode="relative" rAng="0" ptsTypes="AA">
                                      <p:cBhvr>
                                        <p:cTn id="32" dur="2000" fill="hold"/>
                                        <p:tgtEl>
                                          <p:spTgt spid="12"/>
                                        </p:tgtEl>
                                        <p:attrNameLst>
                                          <p:attrName>ppt_x</p:attrName>
                                          <p:attrName>ppt_y</p:attrName>
                                        </p:attrNameLst>
                                      </p:cBhvr>
                                      <p:rCtr x="21181" y="19630"/>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path" presetSubtype="0" accel="50000" decel="50000" fill="hold" grpId="0" nodeType="clickEffect">
                                  <p:stCondLst>
                                    <p:cond delay="0"/>
                                  </p:stCondLst>
                                  <p:childTnLst>
                                    <p:animMotion origin="layout" path="M 4.16667E-6 -8.09249E-7 L -0.00782 0.30405 " pathEditMode="relative" rAng="0" ptsTypes="AA">
                                      <p:cBhvr>
                                        <p:cTn id="36" dur="2000" fill="hold"/>
                                        <p:tgtEl>
                                          <p:spTgt spid="13"/>
                                        </p:tgtEl>
                                        <p:attrNameLst>
                                          <p:attrName>ppt_x</p:attrName>
                                          <p:attrName>ppt_y</p:attrName>
                                        </p:attrNameLst>
                                      </p:cBhvr>
                                      <p:rCtr x="-399" y="15191"/>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grpId="0" nodeType="clickEffect">
                                  <p:stCondLst>
                                    <p:cond delay="0"/>
                                  </p:stCondLst>
                                  <p:childTnLst>
                                    <p:animMotion origin="layout" path="M 3.33333E-6 3.46821E-6 L 0.26076 0.3926 " pathEditMode="relative" rAng="0" ptsTypes="AA">
                                      <p:cBhvr>
                                        <p:cTn id="40" dur="2000" fill="hold"/>
                                        <p:tgtEl>
                                          <p:spTgt spid="15"/>
                                        </p:tgtEl>
                                        <p:attrNameLst>
                                          <p:attrName>ppt_x</p:attrName>
                                          <p:attrName>ppt_y</p:attrName>
                                        </p:attrNameLst>
                                      </p:cBhvr>
                                      <p:rCtr x="13038" y="19630"/>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path" presetSubtype="0" accel="50000" decel="50000" fill="hold" grpId="0" nodeType="clickEffect">
                                  <p:stCondLst>
                                    <p:cond delay="0"/>
                                  </p:stCondLst>
                                  <p:childTnLst>
                                    <p:animMotion origin="layout" path="M -3.33333E-6 -8.09249E-7 L -0.1592 0.48231 " pathEditMode="relative" rAng="0" ptsTypes="AA">
                                      <p:cBhvr>
                                        <p:cTn id="44" dur="2000" fill="hold"/>
                                        <p:tgtEl>
                                          <p:spTgt spid="14"/>
                                        </p:tgtEl>
                                        <p:attrNameLst>
                                          <p:attrName>ppt_x</p:attrName>
                                          <p:attrName>ppt_y</p:attrName>
                                        </p:attrNameLst>
                                      </p:cBhvr>
                                      <p:rCtr x="-7969" y="24116"/>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path" presetSubtype="0" accel="50000" decel="50000" fill="hold" grpId="0" nodeType="clickEffect">
                                  <p:stCondLst>
                                    <p:cond delay="0"/>
                                  </p:stCondLst>
                                  <p:childTnLst>
                                    <p:animMotion origin="layout" path="M -4.44444E-6 4.39306E-6 L -0.01597 0.32508 " pathEditMode="relative" rAng="0" ptsTypes="AA">
                                      <p:cBhvr>
                                        <p:cTn id="48" dur="2000" fill="hold"/>
                                        <p:tgtEl>
                                          <p:spTgt spid="16"/>
                                        </p:tgtEl>
                                        <p:attrNameLst>
                                          <p:attrName>ppt_x</p:attrName>
                                          <p:attrName>ppt_y</p:attrName>
                                        </p:attrNameLst>
                                      </p:cBhvr>
                                      <p:rCtr x="-799" y="16254"/>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path" presetSubtype="0" accel="50000" decel="50000" fill="hold" grpId="0" nodeType="clickEffect">
                                  <p:stCondLst>
                                    <p:cond delay="0"/>
                                  </p:stCondLst>
                                  <p:childTnLst>
                                    <p:animMotion origin="layout" path="M 5.55112E-17 -2.65896E-6 L 0.46042 0.39815 " pathEditMode="relative" rAng="0" ptsTypes="AA">
                                      <p:cBhvr>
                                        <p:cTn id="52" dur="2000" fill="hold"/>
                                        <p:tgtEl>
                                          <p:spTgt spid="17"/>
                                        </p:tgtEl>
                                        <p:attrNameLst>
                                          <p:attrName>ppt_x</p:attrName>
                                          <p:attrName>ppt_y</p:attrName>
                                        </p:attrNameLst>
                                      </p:cBhvr>
                                      <p:rCtr x="23021" y="1990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grpId="0" nodeType="clickEffect">
                                  <p:stCondLst>
                                    <p:cond delay="0"/>
                                  </p:stCondLst>
                                  <p:childTnLst>
                                    <p:animMotion origin="layout" path="M 3.33333E-6 -2.65896E-6 L -0.20382 0.31422 " pathEditMode="relative" rAng="0" ptsTypes="AA">
                                      <p:cBhvr>
                                        <p:cTn id="56" dur="2000" fill="hold"/>
                                        <p:tgtEl>
                                          <p:spTgt spid="19"/>
                                        </p:tgtEl>
                                        <p:attrNameLst>
                                          <p:attrName>ppt_x</p:attrName>
                                          <p:attrName>ppt_y</p:attrName>
                                        </p:attrNameLst>
                                      </p:cBhvr>
                                      <p:rCtr x="-10191" y="15699"/>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path" presetSubtype="0" accel="50000" decel="50000" fill="hold" grpId="0" nodeType="clickEffect">
                                  <p:stCondLst>
                                    <p:cond delay="0"/>
                                  </p:stCondLst>
                                  <p:childTnLst>
                                    <p:animMotion origin="layout" path="M -3.33333E-6 -2.65896E-6 L -0.03316 0.46104 " pathEditMode="relative" rAng="0" ptsTypes="AA">
                                      <p:cBhvr>
                                        <p:cTn id="60" dur="2000" fill="hold"/>
                                        <p:tgtEl>
                                          <p:spTgt spid="18"/>
                                        </p:tgtEl>
                                        <p:attrNameLst>
                                          <p:attrName>ppt_x</p:attrName>
                                          <p:attrName>ppt_y</p:attrName>
                                        </p:attrNameLst>
                                      </p:cBhvr>
                                      <p:rCtr x="-1667" y="230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84213" y="44450"/>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US" altLang="en-US" sz="6000" b="1">
                <a:solidFill>
                  <a:srgbClr val="00B050"/>
                </a:solidFill>
                <a:latin typeface="Times New Roman" pitchFamily="18" charset="0"/>
                <a:cs typeface="Times New Roman" pitchFamily="18" charset="0"/>
              </a:rPr>
              <a:t>Cách ghi nhớ số ngày trong </a:t>
            </a:r>
          </a:p>
          <a:p>
            <a:pPr algn="ctr" eaLnBrk="1" hangingPunct="1"/>
            <a:r>
              <a:rPr lang="en-US" altLang="en-US" sz="6000" b="1">
                <a:solidFill>
                  <a:srgbClr val="00B050"/>
                </a:solidFill>
                <a:latin typeface="Times New Roman" pitchFamily="18" charset="0"/>
                <a:cs typeface="Times New Roman" pitchFamily="18" charset="0"/>
              </a:rPr>
              <a:t>các tháng bằng bàn tay</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32025"/>
            <a:ext cx="8161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46313"/>
            <a:ext cx="8161338"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grpId="1"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txBox="1">
            <a:spLocks/>
          </p:cNvSpPr>
          <p:nvPr/>
        </p:nvSpPr>
        <p:spPr bwMode="auto">
          <a:xfrm>
            <a:off x="0" y="549275"/>
            <a:ext cx="9144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US" altLang="en-US" sz="4000" b="1">
                <a:latin typeface="Times New Roman" pitchFamily="18" charset="0"/>
                <a:cs typeface="Times New Roman" pitchFamily="18" charset="0"/>
              </a:rPr>
              <a:t>Năm 2000 là năm nhuận, em hãy kể tiếp 3 năm nhuận tiếp theo?</a:t>
            </a:r>
          </a:p>
          <a:p>
            <a:pPr algn="ctr" eaLnBrk="1" hangingPunct="1"/>
            <a:r>
              <a:rPr lang="en-US" altLang="en-US" sz="4000" b="1">
                <a:latin typeface="Times New Roman" pitchFamily="18" charset="0"/>
                <a:cs typeface="Times New Roman" pitchFamily="18" charset="0"/>
              </a:rPr>
              <a:t>  </a:t>
            </a:r>
          </a:p>
        </p:txBody>
      </p:sp>
      <p:sp>
        <p:nvSpPr>
          <p:cNvPr id="4" name="Content Placeholder 2"/>
          <p:cNvSpPr txBox="1">
            <a:spLocks/>
          </p:cNvSpPr>
          <p:nvPr/>
        </p:nvSpPr>
        <p:spPr bwMode="auto">
          <a:xfrm>
            <a:off x="1223963" y="2205038"/>
            <a:ext cx="6696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20000"/>
              </a:spcBef>
              <a:buFont typeface="Arial" charset="0"/>
              <a:buNone/>
            </a:pPr>
            <a:r>
              <a:rPr lang="en-US" altLang="en-US" sz="4400" b="1">
                <a:solidFill>
                  <a:srgbClr val="0070C0"/>
                </a:solidFill>
                <a:latin typeface="Times New Roman" pitchFamily="18" charset="0"/>
                <a:cs typeface="Times New Roman" pitchFamily="18" charset="0"/>
              </a:rPr>
              <a:t>  Năm 2004, 2008, 2012, …</a:t>
            </a:r>
          </a:p>
        </p:txBody>
      </p:sp>
      <p:sp>
        <p:nvSpPr>
          <p:cNvPr id="5" name="Rectangle 4"/>
          <p:cNvSpPr/>
          <p:nvPr/>
        </p:nvSpPr>
        <p:spPr>
          <a:xfrm>
            <a:off x="79896" y="3521867"/>
            <a:ext cx="914400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Em</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có</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nhận</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xét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gì</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về</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năm</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nhuận</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sp>
        <p:nvSpPr>
          <p:cNvPr id="2" name="Right Arrow 1"/>
          <p:cNvSpPr/>
          <p:nvPr/>
        </p:nvSpPr>
        <p:spPr>
          <a:xfrm>
            <a:off x="250825" y="5245100"/>
            <a:ext cx="865188"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1219200" y="4641850"/>
            <a:ext cx="7240588" cy="14954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vi-VN" sz="4000">
                <a:latin typeface="Times New Roman" pitchFamily="18" charset="0"/>
                <a:cs typeface="Times New Roman" pitchFamily="18" charset="0"/>
              </a:rPr>
              <a:t>Các năm nhuận là các năm có </a:t>
            </a:r>
            <a:r>
              <a:rPr lang="en-US" sz="4000">
                <a:latin typeface="Times New Roman" pitchFamily="18" charset="0"/>
                <a:cs typeface="Times New Roman" pitchFamily="18" charset="0"/>
              </a:rPr>
              <a:t>hai</a:t>
            </a:r>
            <a:r>
              <a:rPr lang="vi-VN" sz="4000">
                <a:latin typeface="Times New Roman" pitchFamily="18" charset="0"/>
                <a:cs typeface="Times New Roman" pitchFamily="18" charset="0"/>
              </a:rPr>
              <a:t> chữ số tận cùng chia hết cho 4</a:t>
            </a:r>
          </a:p>
        </p:txBody>
      </p:sp>
      <p:sp>
        <p:nvSpPr>
          <p:cNvPr id="7" name="Right Arrow 6"/>
          <p:cNvSpPr/>
          <p:nvPr/>
        </p:nvSpPr>
        <p:spPr>
          <a:xfrm>
            <a:off x="395288" y="2420938"/>
            <a:ext cx="828675"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P spid="2" grpId="0" animBg="1"/>
      <p:bldP spid="3"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1095</Words>
  <Application>Microsoft Office PowerPoint</Application>
  <PresentationFormat>On-screen Show (4:3)</PresentationFormat>
  <Paragraphs>210</Paragraphs>
  <Slides>33</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Office Theme</vt:lpstr>
      <vt:lpstr>Chủ đề của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216 phút = ……..giờ ……phút                 = …......giờ</vt:lpstr>
      <vt:lpstr>216 phút = ……..giờ ……phút                 = …......giờ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axn</cp:lastModifiedBy>
  <cp:revision>79</cp:revision>
  <dcterms:created xsi:type="dcterms:W3CDTF">2017-02-26T09:41:53Z</dcterms:created>
  <dcterms:modified xsi:type="dcterms:W3CDTF">2022-03-05T16:04:00Z</dcterms:modified>
</cp:coreProperties>
</file>