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73" r:id="rId2"/>
    <p:sldId id="258" r:id="rId3"/>
    <p:sldId id="272" r:id="rId4"/>
    <p:sldId id="275" r:id="rId5"/>
    <p:sldId id="276" r:id="rId6"/>
    <p:sldId id="267" r:id="rId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32DA46"/>
    <a:srgbClr val="00FFFF"/>
    <a:srgbClr val="00FF00"/>
    <a:srgbClr val="FF0066"/>
    <a:srgbClr val="8A9E24"/>
    <a:srgbClr val="FFFF00"/>
    <a:srgbClr val="B20E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3656" autoAdjust="0"/>
  </p:normalViewPr>
  <p:slideViewPr>
    <p:cSldViewPr>
      <p:cViewPr>
        <p:scale>
          <a:sx n="76" d="100"/>
          <a:sy n="76" d="100"/>
        </p:scale>
        <p:origin x="930" y="30"/>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2382"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35852D84-F5F1-49A0-92A8-9F894E382D27}" type="slidenum">
              <a:rPr lang="en-US" smtClean="0"/>
              <a:t>‹#›</a:t>
            </a:fld>
            <a:endParaRPr lang="en-US"/>
          </a:p>
        </p:txBody>
      </p:sp>
    </p:spTree>
    <p:extLst>
      <p:ext uri="{BB962C8B-B14F-4D97-AF65-F5344CB8AC3E}">
        <p14:creationId xmlns:p14="http://schemas.microsoft.com/office/powerpoint/2010/main" val="489081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686D07B-2ABD-4DE1-9B89-7D95034D87C9}" type="datetimeFigureOut">
              <a:rPr lang="en-US" smtClean="0"/>
              <a:pPr/>
              <a:t>2/17/2022</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0A8A44BC-E30F-4D0C-865E-AB039AB39FFA}" type="slidenum">
              <a:rPr lang="en-US" smtClean="0"/>
              <a:pPr/>
              <a:t>‹#›</a:t>
            </a:fld>
            <a:endParaRPr lang="en-US"/>
          </a:p>
        </p:txBody>
      </p:sp>
    </p:spTree>
    <p:extLst>
      <p:ext uri="{BB962C8B-B14F-4D97-AF65-F5344CB8AC3E}">
        <p14:creationId xmlns:p14="http://schemas.microsoft.com/office/powerpoint/2010/main" val="97509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1FC63-5E4A-4366-BAFC-D5AF55FADB6C}"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1FC63-5E4A-4366-BAFC-D5AF55FADB6C}"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1FC63-5E4A-4366-BAFC-D5AF55FADB6C}"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C1FC63-5E4A-4366-BAFC-D5AF55FADB6C}"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1FC63-5E4A-4366-BAFC-D5AF55FADB6C}" type="datetimeFigureOut">
              <a:rPr lang="en-US" smtClean="0"/>
              <a:pPr/>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C1FC63-5E4A-4366-BAFC-D5AF55FADB6C}" type="datetimeFigureOut">
              <a:rPr lang="en-US" smtClean="0"/>
              <a:pPr/>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C1FC63-5E4A-4366-BAFC-D5AF55FADB6C}" type="datetimeFigureOut">
              <a:rPr lang="en-US" smtClean="0"/>
              <a:pPr/>
              <a:t>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C1FC63-5E4A-4366-BAFC-D5AF55FADB6C}" type="datetimeFigureOut">
              <a:rPr lang="en-US" smtClean="0"/>
              <a:pPr/>
              <a:t>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C1FC63-5E4A-4366-BAFC-D5AF55FADB6C}" type="datetimeFigureOut">
              <a:rPr lang="en-US" smtClean="0"/>
              <a:pPr/>
              <a:t>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1FC63-5E4A-4366-BAFC-D5AF55FADB6C}" type="datetimeFigureOut">
              <a:rPr lang="en-US" smtClean="0"/>
              <a:pPr/>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C1FC63-5E4A-4366-BAFC-D5AF55FADB6C}" type="datetimeFigureOut">
              <a:rPr lang="en-US" smtClean="0"/>
              <a:pPr/>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1FC63-5E4A-4366-BAFC-D5AF55FADB6C}" type="datetimeFigureOut">
              <a:rPr lang="en-US" smtClean="0"/>
              <a:pPr/>
              <a:t>2/17/2022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680D2-E6AD-45B7-8E21-900B3ED76E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0863" y="799463"/>
            <a:ext cx="5715000" cy="584775"/>
          </a:xfrm>
          <a:prstGeom prst="rect">
            <a:avLst/>
          </a:prstGeom>
          <a:noFill/>
        </p:spPr>
        <p:txBody>
          <a:bodyPr wrap="square" rtlCol="0">
            <a:spAutoFit/>
          </a:bodyPr>
          <a:lstStyle/>
          <a:p>
            <a:pPr algn="ctr"/>
            <a:r>
              <a:rPr lang="en-US" sz="3200" b="1" dirty="0" err="1" smtClean="0">
                <a:latin typeface="Times New Roman" pitchFamily="18" charset="0"/>
                <a:cs typeface="Times New Roman" pitchFamily="18" charset="0"/>
              </a:rPr>
              <a:t>Kể</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chuyện</a:t>
            </a:r>
            <a:endParaRPr lang="en-US" sz="3200" b="1" i="1" dirty="0" smtClean="0">
              <a:latin typeface="Times New Roman" pitchFamily="18" charset="0"/>
              <a:cs typeface="Times New Roman" pitchFamily="18" charset="0"/>
            </a:endParaRPr>
          </a:p>
        </p:txBody>
      </p:sp>
      <p:sp>
        <p:nvSpPr>
          <p:cNvPr id="7" name="TextBox 6"/>
          <p:cNvSpPr txBox="1"/>
          <p:nvPr/>
        </p:nvSpPr>
        <p:spPr>
          <a:xfrm>
            <a:off x="228601" y="1681877"/>
            <a:ext cx="8763000" cy="4955203"/>
          </a:xfrm>
          <a:prstGeom prst="rect">
            <a:avLst/>
          </a:prstGeom>
          <a:noFill/>
        </p:spPr>
        <p:txBody>
          <a:bodyPr wrap="square" rtlCol="0">
            <a:spAutoFit/>
          </a:bodyPr>
          <a:lstStyle/>
          <a:p>
            <a:r>
              <a:rPr lang="en-US" sz="2800" b="1" u="sng" dirty="0" err="1" smtClean="0">
                <a:latin typeface="Times New Roman" pitchFamily="18" charset="0"/>
                <a:cs typeface="Times New Roman" pitchFamily="18" charset="0"/>
              </a:rPr>
              <a:t>Yêu</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cầu</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cần</a:t>
            </a:r>
            <a:r>
              <a:rPr lang="en-US" sz="2800" b="1" u="sng" dirty="0" smtClean="0">
                <a:latin typeface="Times New Roman" pitchFamily="18" charset="0"/>
                <a:cs typeface="Times New Roman" pitchFamily="18" charset="0"/>
              </a:rPr>
              <a:t> </a:t>
            </a:r>
            <a:r>
              <a:rPr lang="en-US" sz="2800" b="1" u="sng" dirty="0" err="1" smtClean="0">
                <a:latin typeface="Times New Roman" pitchFamily="18" charset="0"/>
                <a:cs typeface="Times New Roman" pitchFamily="18" charset="0"/>
              </a:rPr>
              <a:t>đạt</a:t>
            </a:r>
            <a:endParaRPr lang="en-US" sz="2800" dirty="0">
              <a:latin typeface="Times New Roman" pitchFamily="18" charset="0"/>
              <a:cs typeface="Times New Roman" pitchFamily="18" charset="0"/>
            </a:endParaRPr>
          </a:p>
          <a:p>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Dựa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lời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giáo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viên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tranh</a:t>
            </a:r>
            <a:r>
              <a:rPr lang="en-US" sz="3600" dirty="0">
                <a:latin typeface="Times New Roman" panose="02020603050405020304" pitchFamily="18" charset="0"/>
                <a:cs typeface="Times New Roman" panose="02020603050405020304" pitchFamily="18" charset="0"/>
              </a:rPr>
              <a:t> minh </a:t>
            </a:r>
            <a:r>
              <a:rPr lang="en-US" sz="3600" dirty="0" err="1">
                <a:latin typeface="Times New Roman" panose="02020603050405020304" pitchFamily="18" charset="0"/>
                <a:cs typeface="Times New Roman" panose="02020603050405020304" pitchFamily="18" charset="0"/>
              </a:rPr>
              <a:t>hoạ</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nhớ</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lại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được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đoạn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toàn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bộ</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chuyện</a:t>
            </a:r>
            <a:r>
              <a:rPr lang="en-US" sz="3600" dirty="0">
                <a:latin typeface="Times New Roman" panose="02020603050405020304" pitchFamily="18" charset="0"/>
                <a:cs typeface="Times New Roman" panose="02020603050405020304" pitchFamily="18" charset="0"/>
              </a:rPr>
              <a:t>.</a:t>
            </a:r>
          </a:p>
          <a:p>
            <a:r>
              <a:rPr lang="en-US" sz="3600" b="1" dirty="0">
                <a:latin typeface="Times New Roman" panose="02020603050405020304" pitchFamily="18" charset="0"/>
                <a:cs typeface="Times New Roman" panose="02020603050405020304" pitchFamily="18" charset="0"/>
              </a:rPr>
              <a:t>-</a:t>
            </a:r>
            <a:r>
              <a:rPr lang="en-US" sz="3600" dirty="0" err="1">
                <a:latin typeface="Times New Roman" panose="02020603050405020304" pitchFamily="18" charset="0"/>
                <a:cs typeface="Times New Roman" panose="02020603050405020304" pitchFamily="18" charset="0"/>
              </a:rPr>
              <a:t>Biết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trao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đổi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về</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nội</a:t>
            </a:r>
            <a:r>
              <a:rPr lang="en-US" sz="3600" dirty="0">
                <a:latin typeface="Times New Roman" panose="02020603050405020304" pitchFamily="18" charset="0"/>
                <a:cs typeface="Times New Roman" panose="02020603050405020304" pitchFamily="18" charset="0"/>
              </a:rPr>
              <a:t> dung, ý </a:t>
            </a:r>
            <a:r>
              <a:rPr lang="en-US" sz="3600" dirty="0" err="1">
                <a:latin typeface="Times New Roman" panose="02020603050405020304" pitchFamily="18" charset="0"/>
                <a:cs typeface="Times New Roman" panose="02020603050405020304" pitchFamily="18" charset="0"/>
              </a:rPr>
              <a:t>nghĩa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câu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chuyện</a:t>
            </a:r>
            <a:r>
              <a:rPr lang="en-US" sz="3600" dirty="0">
                <a:latin typeface="Times New Roman" panose="02020603050405020304" pitchFamily="18" charset="0"/>
                <a:cs typeface="Times New Roman" panose="02020603050405020304" pitchFamily="18" charset="0"/>
              </a:rPr>
              <a:t>.</a:t>
            </a:r>
          </a:p>
          <a:p>
            <a:r>
              <a:rPr lang="en-US" sz="3600" b="1"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nghe</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xét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bạn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kể</a:t>
            </a:r>
            <a:r>
              <a:rPr lang="en-US" sz="3600" dirty="0">
                <a:latin typeface="Times New Roman" panose="02020603050405020304" pitchFamily="18" charset="0"/>
                <a:cs typeface="Times New Roman" panose="02020603050405020304" pitchFamily="18" charset="0"/>
              </a:rPr>
              <a:t>.</a:t>
            </a:r>
          </a:p>
          <a:p>
            <a:r>
              <a:rPr lang="da-DK" sz="3600" dirty="0">
                <a:latin typeface="Times New Roman" panose="02020603050405020304" pitchFamily="18" charset="0"/>
                <a:cs typeface="Times New Roman" panose="02020603050405020304" pitchFamily="18" charset="0"/>
              </a:rPr>
              <a:t>-Những  năng lực phát triển cho HS:NL tự chủ và tự học</a:t>
            </a:r>
            <a:r>
              <a:rPr lang="da-DK" sz="3600" dirty="0" smtClean="0">
                <a:latin typeface="Times New Roman" panose="02020603050405020304" pitchFamily="18" charset="0"/>
                <a:cs typeface="Times New Roman" panose="02020603050405020304" pitchFamily="18" charset="0"/>
              </a:rPr>
              <a:t>, NL </a:t>
            </a:r>
            <a:r>
              <a:rPr lang="da-DK" sz="3600" dirty="0">
                <a:latin typeface="Times New Roman" panose="02020603050405020304" pitchFamily="18" charset="0"/>
                <a:cs typeface="Times New Roman" panose="02020603050405020304" pitchFamily="18" charset="0"/>
              </a:rPr>
              <a:t>ngôn </a:t>
            </a:r>
            <a:r>
              <a:rPr lang="da-DK" sz="3600" dirty="0" smtClean="0">
                <a:latin typeface="Times New Roman" panose="02020603050405020304" pitchFamily="18" charset="0"/>
                <a:cs typeface="Times New Roman" panose="02020603050405020304" pitchFamily="18" charset="0"/>
              </a:rPr>
              <a:t>ngữ, </a:t>
            </a:r>
            <a:r>
              <a:rPr lang="da-DK" sz="3600" dirty="0">
                <a:latin typeface="Times New Roman" panose="02020603050405020304" pitchFamily="18" charset="0"/>
                <a:cs typeface="Times New Roman" panose="02020603050405020304" pitchFamily="18" charset="0"/>
              </a:rPr>
              <a:t>NL cảm thụ văn học</a:t>
            </a:r>
            <a:r>
              <a:rPr lang="da-DK"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9" name="Rectangle 1"/>
          <p:cNvSpPr>
            <a:spLocks noChangeArrowheads="1"/>
          </p:cNvSpPr>
          <p:nvPr/>
        </p:nvSpPr>
        <p:spPr bwMode="auto">
          <a:xfrm>
            <a:off x="1870780" y="381000"/>
            <a:ext cx="54024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800" b="1" dirty="0" err="1">
                <a:solidFill>
                  <a:srgbClr val="3333FF"/>
                </a:solidFill>
                <a:latin typeface="Times New Roman" pitchFamily="18" charset="0"/>
                <a:cs typeface="Times New Roman" pitchFamily="18" charset="0"/>
              </a:rPr>
              <a:t>Thứ</a:t>
            </a:r>
            <a:r>
              <a:rPr lang="en-US" sz="2800" b="1" dirty="0">
                <a:solidFill>
                  <a:srgbClr val="3333FF"/>
                </a:solidFill>
                <a:latin typeface="Times New Roman" pitchFamily="18" charset="0"/>
                <a:cs typeface="Times New Roman" pitchFamily="18" charset="0"/>
              </a:rPr>
              <a:t> </a:t>
            </a:r>
            <a:r>
              <a:rPr lang="en-US" sz="2800" b="1" dirty="0" err="1" smtClean="0">
                <a:solidFill>
                  <a:srgbClr val="3333FF"/>
                </a:solidFill>
                <a:latin typeface="Times New Roman" pitchFamily="18" charset="0"/>
                <a:cs typeface="Times New Roman" pitchFamily="18" charset="0"/>
              </a:rPr>
              <a:t>ba</a:t>
            </a:r>
            <a:r>
              <a:rPr lang="en-US" sz="2800" b="1" dirty="0" smtClean="0">
                <a:solidFill>
                  <a:srgbClr val="3333FF"/>
                </a:solidFill>
                <a:latin typeface="Times New Roman" pitchFamily="18" charset="0"/>
                <a:cs typeface="Times New Roman" pitchFamily="18" charset="0"/>
              </a:rPr>
              <a:t> </a:t>
            </a:r>
            <a:r>
              <a:rPr lang="en-US" sz="2800" b="1" dirty="0" err="1">
                <a:solidFill>
                  <a:srgbClr val="3333FF"/>
                </a:solidFill>
                <a:latin typeface="Times New Roman" pitchFamily="18" charset="0"/>
                <a:cs typeface="Times New Roman" pitchFamily="18" charset="0"/>
              </a:rPr>
              <a:t>ngày</a:t>
            </a:r>
            <a:r>
              <a:rPr lang="en-US" sz="2800" b="1" dirty="0">
                <a:solidFill>
                  <a:srgbClr val="3333FF"/>
                </a:solidFill>
                <a:latin typeface="Times New Roman" pitchFamily="18" charset="0"/>
                <a:cs typeface="Times New Roman" pitchFamily="18" charset="0"/>
              </a:rPr>
              <a:t> </a:t>
            </a:r>
            <a:r>
              <a:rPr lang="en-US" sz="2800" b="1" dirty="0" smtClean="0">
                <a:solidFill>
                  <a:srgbClr val="3333FF"/>
                </a:solidFill>
                <a:latin typeface="Times New Roman" pitchFamily="18" charset="0"/>
                <a:cs typeface="Times New Roman" pitchFamily="18" charset="0"/>
              </a:rPr>
              <a:t>15 </a:t>
            </a:r>
            <a:r>
              <a:rPr lang="en-US" sz="2800" b="1" dirty="0" err="1">
                <a:solidFill>
                  <a:srgbClr val="3333FF"/>
                </a:solidFill>
                <a:latin typeface="Times New Roman" pitchFamily="18" charset="0"/>
                <a:cs typeface="Times New Roman" pitchFamily="18" charset="0"/>
              </a:rPr>
              <a:t>tháng</a:t>
            </a:r>
            <a:r>
              <a:rPr lang="en-US" sz="2800" b="1" dirty="0">
                <a:solidFill>
                  <a:srgbClr val="3333FF"/>
                </a:solidFill>
                <a:latin typeface="Times New Roman" pitchFamily="18" charset="0"/>
                <a:cs typeface="Times New Roman" pitchFamily="18" charset="0"/>
              </a:rPr>
              <a:t> 2 </a:t>
            </a:r>
            <a:r>
              <a:rPr lang="en-US" sz="2800" b="1" dirty="0" err="1">
                <a:solidFill>
                  <a:srgbClr val="3333FF"/>
                </a:solidFill>
                <a:latin typeface="Times New Roman" pitchFamily="18" charset="0"/>
                <a:cs typeface="Times New Roman" pitchFamily="18" charset="0"/>
              </a:rPr>
              <a:t>năm</a:t>
            </a:r>
            <a:r>
              <a:rPr lang="en-US" sz="2800" b="1" dirty="0">
                <a:solidFill>
                  <a:srgbClr val="3333FF"/>
                </a:solidFill>
                <a:latin typeface="Times New Roman" pitchFamily="18" charset="0"/>
                <a:cs typeface="Times New Roman" pitchFamily="18" charset="0"/>
              </a:rPr>
              <a:t> </a:t>
            </a:r>
            <a:r>
              <a:rPr lang="en-US" sz="2800" b="1" dirty="0" smtClean="0">
                <a:solidFill>
                  <a:srgbClr val="3333FF"/>
                </a:solidFill>
                <a:latin typeface="Times New Roman" pitchFamily="18" charset="0"/>
                <a:cs typeface="Times New Roman" pitchFamily="18" charset="0"/>
              </a:rPr>
              <a:t>2022</a:t>
            </a:r>
            <a:endParaRPr lang="en-US" sz="2800" b="1" dirty="0">
              <a:solidFill>
                <a:srgbClr val="3333FF"/>
              </a:solidFill>
              <a:latin typeface="Times New Roman" pitchFamily="18" charset="0"/>
              <a:cs typeface="Times New Roman" pitchFamily="18" charset="0"/>
            </a:endParaRPr>
          </a:p>
        </p:txBody>
      </p:sp>
      <p:sp>
        <p:nvSpPr>
          <p:cNvPr id="10" name="TextBox 9"/>
          <p:cNvSpPr txBox="1"/>
          <p:nvPr/>
        </p:nvSpPr>
        <p:spPr>
          <a:xfrm>
            <a:off x="1146609" y="1264212"/>
            <a:ext cx="7063508" cy="523220"/>
          </a:xfrm>
          <a:prstGeom prst="rect">
            <a:avLst/>
          </a:prstGeom>
          <a:noFill/>
        </p:spPr>
        <p:txBody>
          <a:bodyPr wrap="square" rtlCol="0">
            <a:spAutoFit/>
          </a:bodyPr>
          <a:lstStyle/>
          <a:p>
            <a:pPr algn="ctr"/>
            <a:r>
              <a:rPr lang="en-US" sz="2800" b="1" dirty="0" err="1" smtClean="0">
                <a:solidFill>
                  <a:srgbClr val="FF0000"/>
                </a:solidFill>
                <a:latin typeface="Times New Roman" pitchFamily="18" charset="0"/>
                <a:cs typeface="Times New Roman" pitchFamily="18" charset="0"/>
              </a:rPr>
              <a:t>ÔNG</a:t>
            </a:r>
            <a:r>
              <a:rPr lang="en-US" sz="2800" b="1" dirty="0" smtClean="0">
                <a:solidFill>
                  <a:srgbClr val="FF0000"/>
                </a:solidFill>
                <a:latin typeface="Times New Roman" pitchFamily="18" charset="0"/>
                <a:cs typeface="Times New Roman" pitchFamily="18" charset="0"/>
              </a:rPr>
              <a:t> NGUYỄN KHOA ĐĂNG</a:t>
            </a:r>
            <a:endParaRPr lang="en-US" sz="2800" b="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ox(in)">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box(in)">
                                      <p:cBhvr>
                                        <p:cTn id="16"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19200" y="863025"/>
            <a:ext cx="7063508" cy="584775"/>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Kể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chuyện</a:t>
            </a:r>
            <a:r>
              <a:rPr lang="en-US" sz="3200" b="1"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ÔNG NGUYỄN KHOA ĐĂNG</a:t>
            </a:r>
            <a:endParaRPr lang="en-US" sz="2800" b="1" dirty="0">
              <a:solidFill>
                <a:srgbClr val="FF0000"/>
              </a:solidFill>
              <a:latin typeface="Times New Roman" pitchFamily="18" charset="0"/>
              <a:cs typeface="Times New Roman" pitchFamily="18" charset="0"/>
            </a:endParaRPr>
          </a:p>
        </p:txBody>
      </p:sp>
      <p:pic>
        <p:nvPicPr>
          <p:cNvPr id="6" name="Picture 2" descr="C:\Documents and Settings\Administrator\My Documents\Downloads\Video\Hình0068.jpg"/>
          <p:cNvPicPr>
            <a:picLocks noChangeAspect="1" noChangeArrowheads="1"/>
          </p:cNvPicPr>
          <p:nvPr/>
        </p:nvPicPr>
        <p:blipFill>
          <a:blip r:embed="rId2"/>
          <a:srcRect/>
          <a:stretch>
            <a:fillRect/>
          </a:stretch>
        </p:blipFill>
        <p:spPr bwMode="auto">
          <a:xfrm>
            <a:off x="4344445" y="1155412"/>
            <a:ext cx="4800600" cy="5702588"/>
          </a:xfrm>
          <a:prstGeom prst="ellipse">
            <a:avLst/>
          </a:prstGeom>
          <a:ln>
            <a:noFill/>
          </a:ln>
          <a:effectLst>
            <a:softEdge rad="112500"/>
          </a:effectLst>
        </p:spPr>
      </p:pic>
      <p:sp>
        <p:nvSpPr>
          <p:cNvPr id="12" name="TextBox 11"/>
          <p:cNvSpPr txBox="1"/>
          <p:nvPr/>
        </p:nvSpPr>
        <p:spPr>
          <a:xfrm>
            <a:off x="381000" y="2667000"/>
            <a:ext cx="76200" cy="76200"/>
          </a:xfrm>
          <a:prstGeom prst="rect">
            <a:avLst/>
          </a:prstGeom>
          <a:noFill/>
        </p:spPr>
        <p:txBody>
          <a:bodyPr wrap="square" rtlCol="0">
            <a:prstTxWarp prst="textWave1">
              <a:avLst>
                <a:gd name="adj1" fmla="val 12500"/>
                <a:gd name="adj2" fmla="val -257"/>
              </a:avLst>
            </a:prstTxWarp>
            <a:spAutoFit/>
          </a:bodyPr>
          <a:lstStyle/>
          <a:p>
            <a:r>
              <a:rPr lang="en-US" sz="2000" dirty="0" err="1" smtClean="0"/>
              <a:t>ooogg</a:t>
            </a:r>
            <a:endParaRPr lang="en-US" sz="2000" dirty="0" smtClean="0"/>
          </a:p>
        </p:txBody>
      </p:sp>
      <p:sp>
        <p:nvSpPr>
          <p:cNvPr id="8" name="TextBox 7"/>
          <p:cNvSpPr txBox="1"/>
          <p:nvPr/>
        </p:nvSpPr>
        <p:spPr>
          <a:xfrm>
            <a:off x="317327" y="1634035"/>
            <a:ext cx="4876800" cy="3970318"/>
          </a:xfrm>
          <a:prstGeom prst="rect">
            <a:avLst/>
          </a:prstGeom>
          <a:noFill/>
        </p:spPr>
        <p:txBody>
          <a:bodyPr wrap="square" rtlCol="0">
            <a:spAutoFit/>
          </a:bodyPr>
          <a:lstStyle/>
          <a:p>
            <a:pPr algn="just"/>
            <a:r>
              <a:rPr lang="en-US" sz="2800" dirty="0" err="1" smtClean="0">
                <a:latin typeface="Times New Roman" pitchFamily="18" charset="0"/>
                <a:cs typeface="Times New Roman" pitchFamily="18" charset="0"/>
              </a:rPr>
              <a:t>Nguyễn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Khoa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Đăng</a:t>
            </a:r>
            <a:r>
              <a:rPr lang="en-US" sz="2800" dirty="0" smtClean="0">
                <a:latin typeface="Times New Roman" pitchFamily="18" charset="0"/>
                <a:cs typeface="Times New Roman" pitchFamily="18" charset="0"/>
              </a:rPr>
              <a:t>(1691- 1725)- </a:t>
            </a:r>
            <a:r>
              <a:rPr lang="en-US" sz="2800" dirty="0" err="1" smtClean="0">
                <a:latin typeface="Times New Roman" pitchFamily="18" charset="0"/>
                <a:cs typeface="Times New Roman" pitchFamily="18" charset="0"/>
              </a:rPr>
              <a:t>quê</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Thừa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Huế</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một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quan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Nguyễn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toàn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xét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vụ</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sự</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cũng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trừng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bọn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cướp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diệt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đến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huyệt</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9" name="Rectangle 1"/>
          <p:cNvSpPr>
            <a:spLocks noChangeArrowheads="1"/>
          </p:cNvSpPr>
          <p:nvPr/>
        </p:nvSpPr>
        <p:spPr bwMode="auto">
          <a:xfrm>
            <a:off x="1820863" y="381000"/>
            <a:ext cx="55022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800" b="1" dirty="0" err="1">
                <a:solidFill>
                  <a:srgbClr val="3333FF"/>
                </a:solidFill>
                <a:latin typeface="Times New Roman" pitchFamily="18" charset="0"/>
                <a:cs typeface="Times New Roman" pitchFamily="18" charset="0"/>
              </a:rPr>
              <a:t>Thứ</a:t>
            </a:r>
            <a:r>
              <a:rPr lang="en-US" sz="2800" b="1" dirty="0">
                <a:solidFill>
                  <a:srgbClr val="3333FF"/>
                </a:solidFill>
                <a:latin typeface="Times New Roman" pitchFamily="18" charset="0"/>
                <a:cs typeface="Times New Roman" pitchFamily="18" charset="0"/>
              </a:rPr>
              <a:t> </a:t>
            </a:r>
            <a:r>
              <a:rPr lang="en-US" sz="2800" b="1" dirty="0" err="1">
                <a:solidFill>
                  <a:srgbClr val="3333FF"/>
                </a:solidFill>
                <a:latin typeface="Times New Roman" pitchFamily="18" charset="0"/>
                <a:cs typeface="Times New Roman" pitchFamily="18" charset="0"/>
              </a:rPr>
              <a:t>hai</a:t>
            </a:r>
            <a:r>
              <a:rPr lang="en-US" sz="2800" b="1" dirty="0">
                <a:solidFill>
                  <a:srgbClr val="3333FF"/>
                </a:solidFill>
                <a:latin typeface="Times New Roman" pitchFamily="18" charset="0"/>
                <a:cs typeface="Times New Roman" pitchFamily="18" charset="0"/>
              </a:rPr>
              <a:t> </a:t>
            </a:r>
            <a:r>
              <a:rPr lang="en-US" sz="2800" b="1" dirty="0" err="1">
                <a:solidFill>
                  <a:srgbClr val="3333FF"/>
                </a:solidFill>
                <a:latin typeface="Times New Roman" pitchFamily="18" charset="0"/>
                <a:cs typeface="Times New Roman" pitchFamily="18" charset="0"/>
              </a:rPr>
              <a:t>ngày</a:t>
            </a:r>
            <a:r>
              <a:rPr lang="en-US" sz="2800" b="1" dirty="0">
                <a:solidFill>
                  <a:srgbClr val="3333FF"/>
                </a:solidFill>
                <a:latin typeface="Times New Roman" pitchFamily="18" charset="0"/>
                <a:cs typeface="Times New Roman" pitchFamily="18" charset="0"/>
              </a:rPr>
              <a:t> 14 </a:t>
            </a:r>
            <a:r>
              <a:rPr lang="en-US" sz="2800" b="1" dirty="0" err="1">
                <a:solidFill>
                  <a:srgbClr val="3333FF"/>
                </a:solidFill>
                <a:latin typeface="Times New Roman" pitchFamily="18" charset="0"/>
                <a:cs typeface="Times New Roman" pitchFamily="18" charset="0"/>
              </a:rPr>
              <a:t>tháng</a:t>
            </a:r>
            <a:r>
              <a:rPr lang="en-US" sz="2800" b="1" dirty="0">
                <a:solidFill>
                  <a:srgbClr val="3333FF"/>
                </a:solidFill>
                <a:latin typeface="Times New Roman" pitchFamily="18" charset="0"/>
                <a:cs typeface="Times New Roman" pitchFamily="18" charset="0"/>
              </a:rPr>
              <a:t> 2 </a:t>
            </a:r>
            <a:r>
              <a:rPr lang="en-US" sz="2800" b="1" dirty="0" err="1">
                <a:solidFill>
                  <a:srgbClr val="3333FF"/>
                </a:solidFill>
                <a:latin typeface="Times New Roman" pitchFamily="18" charset="0"/>
                <a:cs typeface="Times New Roman" pitchFamily="18" charset="0"/>
              </a:rPr>
              <a:t>năm</a:t>
            </a:r>
            <a:r>
              <a:rPr lang="en-US" sz="2800" b="1" dirty="0">
                <a:solidFill>
                  <a:srgbClr val="3333FF"/>
                </a:solidFill>
                <a:latin typeface="Times New Roman" pitchFamily="18" charset="0"/>
                <a:cs typeface="Times New Roman" pitchFamily="18" charset="0"/>
              </a:rPr>
              <a:t> 2022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box(in)">
                                      <p:cBhvr>
                                        <p:cTn id="12" dur="500"/>
                                        <p:tgtEl>
                                          <p:spTgt spid="18">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75854" y="356342"/>
            <a:ext cx="7239000" cy="523220"/>
          </a:xfrm>
          <a:prstGeom prst="rect">
            <a:avLst/>
          </a:prstGeom>
          <a:noFill/>
        </p:spPr>
        <p:txBody>
          <a:bodyPr wrap="square" rtlCol="0">
            <a:spAutoFit/>
          </a:bodyPr>
          <a:lstStyle/>
          <a:p>
            <a:r>
              <a:rPr lang="en-US" sz="2800" b="1" dirty="0" err="1" smtClean="0">
                <a:latin typeface="Times New Roman" pitchFamily="18" charset="0"/>
                <a:cs typeface="Times New Roman" pitchFamily="18" charset="0"/>
              </a:rPr>
              <a:t>Kể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chuyện</a:t>
            </a:r>
            <a:r>
              <a:rPr lang="en-US" sz="28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ÔNG NGUYỄN KHOA ĐĂNG</a:t>
            </a:r>
            <a:endParaRPr lang="en-US" sz="2400" b="1" dirty="0">
              <a:solidFill>
                <a:srgbClr val="FF0000"/>
              </a:solidFill>
              <a:latin typeface="Times New Roman" pitchFamily="18" charset="0"/>
              <a:cs typeface="Times New Roman" pitchFamily="18" charset="0"/>
            </a:endParaRPr>
          </a:p>
        </p:txBody>
      </p:sp>
      <p:sp>
        <p:nvSpPr>
          <p:cNvPr id="6" name="TextBox 5"/>
          <p:cNvSpPr txBox="1"/>
          <p:nvPr/>
        </p:nvSpPr>
        <p:spPr>
          <a:xfrm>
            <a:off x="533400" y="1085195"/>
            <a:ext cx="7086600" cy="4401205"/>
          </a:xfrm>
          <a:prstGeom prst="rect">
            <a:avLst/>
          </a:prstGeom>
          <a:noFill/>
        </p:spPr>
        <p:txBody>
          <a:bodyPr wrap="square" rtlCol="0">
            <a:spAutoFit/>
          </a:bodyPr>
          <a:lstStyle/>
          <a:p>
            <a:pPr marL="342900" indent="-342900"/>
            <a:r>
              <a:rPr lang="en-US" sz="2800" b="1" dirty="0" smtClean="0">
                <a:latin typeface="Times New Roman" pitchFamily="18" charset="0"/>
                <a:cs typeface="Times New Roman" pitchFamily="18" charset="0"/>
              </a:rPr>
              <a:t>  </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Câu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chuyện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gồm</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có</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mấy</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đoạn</a:t>
            </a:r>
            <a:r>
              <a:rPr lang="en-US" sz="2800" b="1" dirty="0" smtClean="0">
                <a:solidFill>
                  <a:srgbClr val="FF0000"/>
                </a:solidFill>
                <a:latin typeface="Times New Roman" pitchFamily="18" charset="0"/>
                <a:cs typeface="Times New Roman" pitchFamily="18" charset="0"/>
              </a:rPr>
              <a:t>?</a:t>
            </a:r>
          </a:p>
          <a:p>
            <a:pPr marL="342900" indent="-342900"/>
            <a:r>
              <a:rPr lang="en-US" sz="2800" b="1" dirty="0" smtClean="0">
                <a:latin typeface="Times New Roman" pitchFamily="18" charset="0"/>
                <a:cs typeface="Times New Roman" pitchFamily="18" charset="0"/>
              </a:rPr>
              <a:t>  -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2 </a:t>
            </a:r>
            <a:r>
              <a:rPr lang="en-US" sz="2800" b="1" dirty="0" err="1" smtClean="0">
                <a:latin typeface="Times New Roman" pitchFamily="18" charset="0"/>
                <a:cs typeface="Times New Roman" pitchFamily="18" charset="0"/>
              </a:rPr>
              <a:t>đoạn</a:t>
            </a:r>
            <a:r>
              <a:rPr lang="en-US" sz="2800" b="1" dirty="0" smtClean="0">
                <a:latin typeface="Times New Roman" pitchFamily="18" charset="0"/>
                <a:cs typeface="Times New Roman" pitchFamily="18" charset="0"/>
              </a:rPr>
              <a:t>: </a:t>
            </a:r>
          </a:p>
          <a:p>
            <a:pPr marL="342900" indent="-342900"/>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Đoạn</a:t>
            </a:r>
            <a:r>
              <a:rPr lang="en-US" sz="2800" b="1" dirty="0" smtClean="0">
                <a:latin typeface="Times New Roman" pitchFamily="18" charset="0"/>
                <a:cs typeface="Times New Roman" pitchFamily="18" charset="0"/>
              </a:rPr>
              <a:t> 1: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án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xử</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kiện</a:t>
            </a:r>
            <a:r>
              <a:rPr lang="en-US" sz="2800" b="1" dirty="0" smtClean="0">
                <a:latin typeface="Times New Roman" pitchFamily="18" charset="0"/>
                <a:cs typeface="Times New Roman" pitchFamily="18" charset="0"/>
              </a:rPr>
              <a:t>.</a:t>
            </a:r>
          </a:p>
          <a:p>
            <a:pPr marL="342900" indent="-342900"/>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Đoạn</a:t>
            </a:r>
            <a:r>
              <a:rPr lang="en-US" sz="2800" b="1" dirty="0" smtClean="0">
                <a:latin typeface="Times New Roman" pitchFamily="18" charset="0"/>
                <a:cs typeface="Times New Roman" pitchFamily="18" charset="0"/>
              </a:rPr>
              <a:t> 2: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án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trừng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trị</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bọn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cướp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đường</a:t>
            </a:r>
            <a:r>
              <a:rPr lang="en-US" sz="2800" b="1" dirty="0" smtClean="0">
                <a:latin typeface="Times New Roman" pitchFamily="18" charset="0"/>
                <a:cs typeface="Times New Roman" pitchFamily="18" charset="0"/>
              </a:rPr>
              <a:t>.</a:t>
            </a:r>
          </a:p>
          <a:p>
            <a:pPr marL="342900" indent="-342900"/>
            <a:r>
              <a:rPr lang="en-US" sz="2800" b="1" dirty="0" smtClean="0">
                <a:latin typeface="Times New Roman" pitchFamily="18" charset="0"/>
                <a:cs typeface="Times New Roman" pitchFamily="18" charset="0"/>
              </a:rPr>
              <a:t>  </a:t>
            </a:r>
            <a:r>
              <a:rPr lang="en-US" sz="2800" b="1" dirty="0" smtClean="0">
                <a:solidFill>
                  <a:srgbClr val="00206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Đoạn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thứ</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nhất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có</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mấy</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nhân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chính</a:t>
            </a:r>
            <a:r>
              <a:rPr lang="en-US" sz="2800" b="1" dirty="0" smtClean="0">
                <a:solidFill>
                  <a:srgbClr val="FF0000"/>
                </a:solidFill>
                <a:latin typeface="Times New Roman" pitchFamily="18" charset="0"/>
                <a:cs typeface="Times New Roman" pitchFamily="18" charset="0"/>
              </a:rPr>
              <a:t>?</a:t>
            </a:r>
          </a:p>
          <a:p>
            <a:pPr marL="342900" indent="-342900"/>
            <a:r>
              <a:rPr lang="en-US" sz="2800" b="1" dirty="0" smtClean="0">
                <a:latin typeface="Times New Roman" pitchFamily="18" charset="0"/>
                <a:cs typeface="Times New Roman" pitchFamily="18" charset="0"/>
              </a:rPr>
              <a:t>  -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3 </a:t>
            </a:r>
            <a:r>
              <a:rPr lang="en-US" sz="2800" b="1" dirty="0" err="1" smtClean="0">
                <a:latin typeface="Times New Roman" pitchFamily="18" charset="0"/>
                <a:cs typeface="Times New Roman" pitchFamily="18" charset="0"/>
              </a:rPr>
              <a:t>nhân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vật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chính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án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Nguyễn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Khoa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hàng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dầu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người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mù</a:t>
            </a:r>
            <a:r>
              <a:rPr lang="en-US" sz="2800" b="1" dirty="0" smtClean="0">
                <a:latin typeface="Times New Roman" pitchFamily="18" charset="0"/>
                <a:cs typeface="Times New Roman" pitchFamily="18" charset="0"/>
              </a:rPr>
              <a:t>.                                               </a:t>
            </a:r>
          </a:p>
          <a:p>
            <a:pPr marL="342900" indent="-342900"/>
            <a:r>
              <a:rPr lang="en-US" sz="2800" b="1" dirty="0" smtClean="0">
                <a:solidFill>
                  <a:srgbClr val="002060"/>
                </a:solidFill>
                <a:latin typeface="Times New Roman" pitchFamily="18" charset="0"/>
                <a:cs typeface="Times New Roman" pitchFamily="18" charset="0"/>
              </a:rPr>
              <a:t>  ▪ </a:t>
            </a:r>
            <a:r>
              <a:rPr lang="en-US" sz="2800" b="1" dirty="0" err="1" smtClean="0">
                <a:solidFill>
                  <a:srgbClr val="FF0000"/>
                </a:solidFill>
                <a:latin typeface="Times New Roman" pitchFamily="18" charset="0"/>
                <a:cs typeface="Times New Roman" pitchFamily="18" charset="0"/>
              </a:rPr>
              <a:t>Đoạn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thứ</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hai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có</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những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nhân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vật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nào</a:t>
            </a:r>
            <a:r>
              <a:rPr lang="en-US" sz="2800" b="1" dirty="0" smtClean="0">
                <a:solidFill>
                  <a:srgbClr val="FF0000"/>
                </a:solidFill>
                <a:latin typeface="Times New Roman" pitchFamily="18" charset="0"/>
                <a:cs typeface="Times New Roman" pitchFamily="18" charset="0"/>
              </a:rPr>
              <a:t>?</a:t>
            </a:r>
            <a:r>
              <a:rPr lang="en-US" dirty="0" smtClean="0">
                <a:solidFill>
                  <a:srgbClr val="FF0000"/>
                </a:solidFill>
                <a:latin typeface="Times New Roman" pitchFamily="18" charset="0"/>
                <a:cs typeface="Times New Roman" pitchFamily="18" charset="0"/>
              </a:rPr>
              <a:t> </a:t>
            </a:r>
          </a:p>
          <a:p>
            <a:pPr marL="342900" indent="-342900"/>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vật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án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võ</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sĩ</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những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kẻ</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cướp</a:t>
            </a:r>
            <a:r>
              <a:rPr lang="en-US" sz="2800"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childTnLst>
                          </p:cTn>
                        </p:par>
                        <p:par>
                          <p:cTn id="18" fill="hold">
                            <p:stCondLst>
                              <p:cond delay="2000"/>
                            </p:stCondLst>
                            <p:childTnLst>
                              <p:par>
                                <p:cTn id="19" presetID="10" presetClass="entr" presetSubtype="0" fill="hold" nodeType="after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2000"/>
                                        <p:tgtEl>
                                          <p:spTgt spid="6">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2000"/>
                                        <p:tgtEl>
                                          <p:spTgt spid="6">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fade">
                                      <p:cBhvr>
                                        <p:cTn id="29" dur="1000"/>
                                        <p:tgtEl>
                                          <p:spTgt spid="6">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Effect transition="in" filter="fade">
                                      <p:cBhvr>
                                        <p:cTn id="34" dur="2000"/>
                                        <p:tgtEl>
                                          <p:spTgt spid="6">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Effect transition="in" filter="fade">
                                      <p:cBhvr>
                                        <p:cTn id="39" dur="1000"/>
                                        <p:tgtEl>
                                          <p:spTgt spid="6">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6">
                                            <p:txEl>
                                              <p:pRg st="7" end="7"/>
                                            </p:txEl>
                                          </p:spTgt>
                                        </p:tgtEl>
                                        <p:attrNameLst>
                                          <p:attrName>style.visibility</p:attrName>
                                        </p:attrNameLst>
                                      </p:cBhvr>
                                      <p:to>
                                        <p:strVal val="visible"/>
                                      </p:to>
                                    </p:set>
                                    <p:animEffect transition="in" filter="fade">
                                      <p:cBhvr>
                                        <p:cTn id="44"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291561"/>
            <a:ext cx="7218451" cy="584775"/>
          </a:xfrm>
          <a:prstGeom prst="rect">
            <a:avLst/>
          </a:prstGeom>
          <a:noFill/>
        </p:spPr>
        <p:txBody>
          <a:bodyPr wrap="none" rtlCol="0">
            <a:spAutoFit/>
          </a:bodyPr>
          <a:lstStyle/>
          <a:p>
            <a:r>
              <a:rPr lang="en-US" sz="2400" b="1" dirty="0" err="1" smtClean="0">
                <a:latin typeface="Times New Roman" panose="02020603050405020304" pitchFamily="18" charset="0"/>
                <a:cs typeface="Times New Roman" pitchFamily="18" charset="0"/>
              </a:rPr>
              <a:t>Kể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chuyện</a:t>
            </a:r>
            <a:r>
              <a:rPr lang="en-US" sz="2400" b="1" dirty="0" smtClean="0">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ÔNG NGUYỄN KHOA ĐĂNG</a:t>
            </a:r>
            <a:endParaRPr lang="en-US" sz="3200" b="1" dirty="0">
              <a:solidFill>
                <a:srgbClr val="FF0000"/>
              </a:solidFill>
              <a:latin typeface="Times New Roman" pitchFamily="18" charset="0"/>
              <a:cs typeface="Times New Roman" pitchFamily="18" charset="0"/>
            </a:endParaRPr>
          </a:p>
        </p:txBody>
      </p:sp>
      <p:sp>
        <p:nvSpPr>
          <p:cNvPr id="7" name="Cloud Callout 6"/>
          <p:cNvSpPr/>
          <p:nvPr/>
        </p:nvSpPr>
        <p:spPr>
          <a:xfrm>
            <a:off x="2438400" y="990600"/>
            <a:ext cx="6705600" cy="1984248"/>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 name="TextBox 7"/>
          <p:cNvSpPr txBox="1"/>
          <p:nvPr/>
        </p:nvSpPr>
        <p:spPr>
          <a:xfrm>
            <a:off x="2971800" y="1466671"/>
            <a:ext cx="6400800" cy="1200329"/>
          </a:xfrm>
          <a:prstGeom prst="rect">
            <a:avLst/>
          </a:prstGeom>
          <a:noFill/>
        </p:spPr>
        <p:txBody>
          <a:bodyPr wrap="square" rtlCol="0">
            <a:spAutoFit/>
          </a:bodyPr>
          <a:lstStyle/>
          <a:p>
            <a:r>
              <a:rPr lang="en-US" sz="3600" b="1" dirty="0" err="1" smtClean="0">
                <a:solidFill>
                  <a:srgbClr val="0070C0"/>
                </a:solidFill>
                <a:latin typeface="Times New Roman" panose="02020603050405020304" pitchFamily="18" charset="0"/>
                <a:cs typeface="Times New Roman" pitchFamily="18" charset="0"/>
              </a:rPr>
              <a:t>Biện</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pháp</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ông</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dùng</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để</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tìm</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kẻ</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ăn</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cắp</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tài</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tình</a:t>
            </a:r>
            <a:r>
              <a:rPr lang="en-US" sz="3600" b="1" dirty="0" smtClean="0">
                <a:solidFill>
                  <a:srgbClr val="0070C0"/>
                </a:solidFill>
                <a:latin typeface="Times New Roman" pitchFamily="18" charset="0"/>
                <a:cs typeface="Times New Roman" pitchFamily="18" charset="0"/>
              </a:rPr>
              <a:t> ở </a:t>
            </a:r>
            <a:r>
              <a:rPr lang="en-US" sz="3600" b="1" dirty="0" err="1" smtClean="0">
                <a:solidFill>
                  <a:srgbClr val="0070C0"/>
                </a:solidFill>
                <a:latin typeface="Times New Roman" pitchFamily="18" charset="0"/>
                <a:cs typeface="Times New Roman" pitchFamily="18" charset="0"/>
              </a:rPr>
              <a:t>chỗ</a:t>
            </a:r>
            <a:r>
              <a:rPr lang="en-US" sz="3600" b="1" dirty="0" smtClean="0">
                <a:solidFill>
                  <a:srgbClr val="0070C0"/>
                </a:solidFill>
                <a:latin typeface="Times New Roman" pitchFamily="18" charset="0"/>
                <a:cs typeface="Times New Roman" pitchFamily="18" charset="0"/>
              </a:rPr>
              <a:t> </a:t>
            </a:r>
            <a:r>
              <a:rPr lang="en-US" sz="3600" b="1" dirty="0" err="1" smtClean="0">
                <a:solidFill>
                  <a:srgbClr val="0070C0"/>
                </a:solidFill>
                <a:latin typeface="Times New Roman" pitchFamily="18" charset="0"/>
                <a:cs typeface="Times New Roman" pitchFamily="18" charset="0"/>
              </a:rPr>
              <a:t>nào</a:t>
            </a:r>
            <a:r>
              <a:rPr lang="en-US" sz="3600" b="1" dirty="0" smtClean="0">
                <a:solidFill>
                  <a:srgbClr val="0070C0"/>
                </a:solidFill>
                <a:latin typeface="Times New Roman" pitchFamily="18" charset="0"/>
                <a:cs typeface="Times New Roman" pitchFamily="18" charset="0"/>
              </a:rPr>
              <a:t>?</a:t>
            </a:r>
            <a:endParaRPr lang="en-US" sz="3600" b="1" dirty="0">
              <a:solidFill>
                <a:srgbClr val="0070C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0" y="3570744"/>
            <a:ext cx="9144000" cy="2677656"/>
          </a:xfrm>
          <a:prstGeom prst="rect">
            <a:avLst/>
          </a:prstGeom>
          <a:noFill/>
        </p:spPr>
        <p:txBody>
          <a:bodyPr wrap="square" rtlCol="0">
            <a:spAutoFit/>
          </a:bodyPr>
          <a:lstStyle/>
          <a:p>
            <a:pPr>
              <a:buFont typeface="Arial" pitchFamily="34" charset="0"/>
              <a:buChar char="•"/>
            </a:pPr>
            <a:r>
              <a:rPr lang="en-US" sz="2800" b="1" i="1" smtClean="0">
                <a:latin typeface="Times New Roman" pitchFamily="18" charset="0"/>
                <a:cs typeface="Times New Roman" pitchFamily="18" charset="0"/>
              </a:rPr>
              <a:t>Biện pháp dùng để tìm kẻ ăn cắp: </a:t>
            </a:r>
          </a:p>
          <a:p>
            <a:r>
              <a:rPr lang="en-US" sz="2800" b="1" i="1" smtClean="0">
                <a:latin typeface="Times New Roman" pitchFamily="18" charset="0"/>
                <a:cs typeface="Times New Roman" pitchFamily="18" charset="0"/>
              </a:rPr>
              <a:t>+ Ông cho bỏ tiền vào nước để xem có váng dầu nổi lên không.</a:t>
            </a:r>
          </a:p>
          <a:p>
            <a:r>
              <a:rPr lang="en-US" sz="2800" b="1" i="1" smtClean="0">
                <a:latin typeface="Times New Roman" pitchFamily="18" charset="0"/>
                <a:cs typeface="Times New Roman" pitchFamily="18" charset="0"/>
              </a:rPr>
              <a:t>+ Ông còn phân tích: chỉ có kẻ sáng mắt mới biết người bán dầu để tiền ở đâu mà lấy, nên đã lột được mặt nạ tên ăn cắp giả ăn mày, giả mù.</a:t>
            </a:r>
            <a:endParaRPr lang="en-US" sz="2800" b="1" i="1">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2286000" y="170337"/>
            <a:ext cx="6324600" cy="21336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6" name="TextBox 5"/>
          <p:cNvSpPr txBox="1"/>
          <p:nvPr/>
        </p:nvSpPr>
        <p:spPr>
          <a:xfrm>
            <a:off x="3102864" y="452307"/>
            <a:ext cx="5486400" cy="1569660"/>
          </a:xfrm>
          <a:prstGeom prst="rect">
            <a:avLst/>
          </a:prstGeom>
          <a:noFill/>
        </p:spPr>
        <p:txBody>
          <a:bodyPr wrap="square" rtlCol="0">
            <a:spAutoFit/>
          </a:bodyPr>
          <a:lstStyle/>
          <a:p>
            <a:r>
              <a:rPr lang="en-US" sz="3200" b="1" dirty="0" err="1" smtClean="0">
                <a:solidFill>
                  <a:srgbClr val="0070C0"/>
                </a:solidFill>
                <a:latin typeface="Times New Roman" panose="02020603050405020304" pitchFamily="18" charset="0"/>
                <a:cs typeface="Times New Roman" pitchFamily="18" charset="0"/>
              </a:rPr>
              <a:t>Biện</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pháp</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ông</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Nguyễn</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Khoa</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Đăng</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dùng</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để</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trị</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bọn</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cướp</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tài</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tình</a:t>
            </a:r>
            <a:r>
              <a:rPr lang="en-US" sz="3200" b="1" dirty="0" smtClean="0">
                <a:solidFill>
                  <a:srgbClr val="0070C0"/>
                </a:solidFill>
                <a:latin typeface="Times New Roman" pitchFamily="18" charset="0"/>
                <a:cs typeface="Times New Roman" pitchFamily="18" charset="0"/>
              </a:rPr>
              <a:t> ở </a:t>
            </a:r>
            <a:r>
              <a:rPr lang="en-US" sz="3200" b="1" dirty="0" err="1" smtClean="0">
                <a:solidFill>
                  <a:srgbClr val="0070C0"/>
                </a:solidFill>
                <a:latin typeface="Times New Roman" pitchFamily="18" charset="0"/>
                <a:cs typeface="Times New Roman" pitchFamily="18" charset="0"/>
              </a:rPr>
              <a:t>chỗ</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nào</a:t>
            </a:r>
            <a:r>
              <a:rPr lang="en-US" sz="3200" b="1" dirty="0" smtClean="0">
                <a:solidFill>
                  <a:srgbClr val="0070C0"/>
                </a:solidFill>
                <a:latin typeface="Times New Roman" pitchFamily="18" charset="0"/>
                <a:cs typeface="Times New Roman" pitchFamily="18" charset="0"/>
              </a:rPr>
              <a:t>?</a:t>
            </a:r>
            <a:endParaRPr lang="en-US" sz="3200" b="1" dirty="0">
              <a:solidFill>
                <a:srgbClr val="0070C0"/>
              </a:solidFill>
              <a:latin typeface="Times New Roman" pitchFamily="18" charset="0"/>
              <a:cs typeface="Times New Roman" pitchFamily="18" charset="0"/>
            </a:endParaRPr>
          </a:p>
        </p:txBody>
      </p:sp>
      <p:sp>
        <p:nvSpPr>
          <p:cNvPr id="8" name="TextBox 7"/>
          <p:cNvSpPr txBox="1"/>
          <p:nvPr/>
        </p:nvSpPr>
        <p:spPr>
          <a:xfrm>
            <a:off x="0" y="2480370"/>
            <a:ext cx="9144000" cy="3539430"/>
          </a:xfrm>
          <a:prstGeom prst="rect">
            <a:avLst/>
          </a:prstGeom>
          <a:noFill/>
        </p:spPr>
        <p:txBody>
          <a:bodyPr wrap="square" rtlCol="0">
            <a:spAutoFit/>
          </a:bodyPr>
          <a:lstStyle/>
          <a:p>
            <a:pPr>
              <a:buFont typeface="Arial" pitchFamily="34" charset="0"/>
              <a:buChar char="•"/>
            </a:pPr>
            <a:r>
              <a:rPr lang="en-US" sz="2800" b="1" i="1" smtClean="0">
                <a:latin typeface="Times New Roman" pitchFamily="18" charset="0"/>
                <a:cs typeface="Times New Roman" pitchFamily="18" charset="0"/>
              </a:rPr>
              <a:t>Biện pháp trừng trị bọn cướp đường:</a:t>
            </a:r>
          </a:p>
          <a:p>
            <a:r>
              <a:rPr lang="en-US" sz="2800" b="1" i="1" smtClean="0">
                <a:latin typeface="Times New Roman" pitchFamily="18" charset="0"/>
                <a:cs typeface="Times New Roman" pitchFamily="18" charset="0"/>
              </a:rPr>
              <a:t>+ Mưu kế đánh vào lòng tham của bọn ăn cướp, làm chúng bất ngờ, không  nghĩ được là chính chúng khiêng các võ sĩ về tận sào huyệt để tiêu diệt chúng. </a:t>
            </a:r>
          </a:p>
          <a:p>
            <a:r>
              <a:rPr lang="en-US" sz="2800" b="1" i="1" smtClean="0">
                <a:latin typeface="Times New Roman" pitchFamily="18" charset="0"/>
                <a:cs typeface="Times New Roman" pitchFamily="18" charset="0"/>
              </a:rPr>
              <a:t>+ Được tổ chức rất chu đáo, phối hợp trong ngoài; các võ sĩ xông ra đánh giết bọn cướp từ bên trong, phục binh triều đình từ bên ngoài ùn ùn kéo vào, khiến bọn cướp khiếp hãi đành chắp tay hàng phục.</a:t>
            </a:r>
            <a:endParaRPr lang="en-US" sz="2800" b="1" i="1">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668655"/>
            <a:ext cx="7162800" cy="584775"/>
          </a:xfrm>
          <a:prstGeom prst="rect">
            <a:avLst/>
          </a:prstGeom>
          <a:noFill/>
        </p:spPr>
        <p:txBody>
          <a:bodyPr wrap="square" rtlCol="0">
            <a:spAutoFit/>
          </a:bodyPr>
          <a:lstStyle/>
          <a:p>
            <a:r>
              <a:rPr lang="en-US" sz="3200" b="1" dirty="0" err="1" smtClean="0">
                <a:latin typeface="Times New Roman" pitchFamily="18" charset="0"/>
                <a:cs typeface="Times New Roman" pitchFamily="18" charset="0"/>
              </a:rPr>
              <a:t>Kể</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chuyện</a:t>
            </a:r>
            <a:r>
              <a:rPr lang="en-US" sz="2800" b="1" dirty="0" smtClean="0">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ÔNG NGUYỄN KHOA ĐĂNG</a:t>
            </a:r>
            <a:endParaRPr lang="en-US" sz="3200" b="1" dirty="0">
              <a:solidFill>
                <a:srgbClr val="FF0000"/>
              </a:solidFill>
              <a:latin typeface="Times New Roman" pitchFamily="18" charset="0"/>
              <a:cs typeface="Times New Roman" pitchFamily="18" charset="0"/>
            </a:endParaRPr>
          </a:p>
        </p:txBody>
      </p:sp>
      <p:sp>
        <p:nvSpPr>
          <p:cNvPr id="4" name="TextBox 3"/>
          <p:cNvSpPr txBox="1"/>
          <p:nvPr/>
        </p:nvSpPr>
        <p:spPr>
          <a:xfrm>
            <a:off x="609600" y="2286000"/>
            <a:ext cx="8001000" cy="3539430"/>
          </a:xfrm>
          <a:prstGeom prst="rect">
            <a:avLst/>
          </a:prstGeom>
          <a:noFill/>
        </p:spPr>
        <p:txBody>
          <a:bodyPr wrap="square" rtlCol="0">
            <a:spAutoFit/>
          </a:bodyPr>
          <a:lstStyle/>
          <a:p>
            <a:pPr algn="just"/>
            <a:r>
              <a:rPr lang="en-US" sz="3200" b="1" dirty="0" smtClean="0">
                <a:solidFill>
                  <a:srgbClr val="002060"/>
                </a:solidFill>
                <a:latin typeface="Times New Roman" pitchFamily="18" charset="0"/>
                <a:cs typeface="Times New Roman" pitchFamily="18" charset="0"/>
              </a:rPr>
              <a:t>     Ý </a:t>
            </a:r>
            <a:r>
              <a:rPr lang="en-US" sz="3200" b="1" dirty="0" err="1" smtClean="0">
                <a:solidFill>
                  <a:srgbClr val="002060"/>
                </a:solidFill>
                <a:latin typeface="Times New Roman" pitchFamily="18" charset="0"/>
                <a:cs typeface="Times New Roman" pitchFamily="18" charset="0"/>
              </a:rPr>
              <a:t>nghĩa</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của</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câu</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chuyện</a:t>
            </a:r>
            <a:r>
              <a:rPr lang="en-US" sz="3200" b="1" dirty="0" smtClean="0">
                <a:solidFill>
                  <a:srgbClr val="00206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Ca </a:t>
            </a:r>
            <a:r>
              <a:rPr lang="en-US" sz="3200" b="1" dirty="0" err="1" smtClean="0">
                <a:solidFill>
                  <a:srgbClr val="FF0000"/>
                </a:solidFill>
                <a:latin typeface="Times New Roman" pitchFamily="18" charset="0"/>
                <a:cs typeface="Times New Roman" pitchFamily="18" charset="0"/>
              </a:rPr>
              <a:t>ngợi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Nguyễn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Khoa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Đăng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thông</a:t>
            </a:r>
            <a:r>
              <a:rPr lang="en-US" sz="3200" b="1" dirty="0" smtClean="0">
                <a:solidFill>
                  <a:srgbClr val="FF0000"/>
                </a:solidFill>
                <a:latin typeface="Times New Roman" pitchFamily="18" charset="0"/>
                <a:cs typeface="Times New Roman" pitchFamily="18" charset="0"/>
              </a:rPr>
              <a:t> minh, </a:t>
            </a:r>
            <a:r>
              <a:rPr lang="en-US" sz="3200" b="1" dirty="0" err="1" smtClean="0">
                <a:solidFill>
                  <a:srgbClr val="FF0000"/>
                </a:solidFill>
                <a:latin typeface="Times New Roman" pitchFamily="18" charset="0"/>
                <a:cs typeface="Times New Roman" pitchFamily="18" charset="0"/>
              </a:rPr>
              <a:t>tài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trí</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giỏi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xét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xử</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vụ</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án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có</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trừng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trị</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bọn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cướp</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bảo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vệ</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cuộc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sống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yên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bình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nhân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dân</a:t>
            </a:r>
            <a:r>
              <a:rPr lang="en-US" sz="3200" b="1" dirty="0" smtClean="0">
                <a:solidFill>
                  <a:srgbClr val="FF0000"/>
                </a:solidFill>
                <a:latin typeface="Times New Roman" pitchFamily="18" charset="0"/>
                <a:cs typeface="Times New Roman" pitchFamily="18" charset="0"/>
              </a:rPr>
              <a:t>.</a:t>
            </a: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1099</TotalTime>
  <Words>518</Words>
  <Application>Microsoft Office PowerPoint</Application>
  <PresentationFormat>On-screen Show (4:3)</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quan</dc:creator>
  <cp:lastModifiedBy>AutoBVT</cp:lastModifiedBy>
  <cp:revision>132</cp:revision>
  <cp:lastPrinted>2022-02-17T01:13:46Z</cp:lastPrinted>
  <dcterms:created xsi:type="dcterms:W3CDTF">2011-10-02T07:27:12Z</dcterms:created>
  <dcterms:modified xsi:type="dcterms:W3CDTF">2022-02-17T01:13:55Z</dcterms:modified>
</cp:coreProperties>
</file>